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77" r:id="rId3"/>
  </p:sldMasterIdLst>
  <p:notesMasterIdLst>
    <p:notesMasterId r:id="rId71"/>
  </p:notesMasterIdLst>
  <p:sldIdLst>
    <p:sldId id="276" r:id="rId4"/>
    <p:sldId id="277" r:id="rId5"/>
    <p:sldId id="300" r:id="rId6"/>
    <p:sldId id="301"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2" r:id="rId26"/>
    <p:sldId id="321" r:id="rId27"/>
    <p:sldId id="324" r:id="rId28"/>
    <p:sldId id="325" r:id="rId29"/>
    <p:sldId id="326" r:id="rId30"/>
    <p:sldId id="327" r:id="rId31"/>
    <p:sldId id="363" r:id="rId32"/>
    <p:sldId id="366" r:id="rId33"/>
    <p:sldId id="364" r:id="rId34"/>
    <p:sldId id="365"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6"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1" r:id="rId66"/>
    <p:sldId id="362" r:id="rId67"/>
    <p:sldId id="367" r:id="rId68"/>
    <p:sldId id="368" r:id="rId69"/>
    <p:sldId id="369" r:id="rId70"/>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5318" autoAdjust="0"/>
  </p:normalViewPr>
  <p:slideViewPr>
    <p:cSldViewPr snapToGrid="0">
      <p:cViewPr varScale="1">
        <p:scale>
          <a:sx n="64" d="100"/>
          <a:sy n="64" d="100"/>
        </p:scale>
        <p:origin x="773" y="86"/>
      </p:cViewPr>
      <p:guideLst>
        <p:guide orient="horz" pos="2160"/>
        <p:guide pos="3840"/>
      </p:guideLst>
    </p:cSldViewPr>
  </p:slideViewPr>
  <p:notesTextViewPr>
    <p:cViewPr>
      <p:scale>
        <a:sx n="1" d="1"/>
        <a:sy n="1" d="1"/>
      </p:scale>
      <p:origin x="0" y="0"/>
    </p:cViewPr>
  </p:notesTextViewPr>
  <p:sorterViewPr>
    <p:cViewPr>
      <p:scale>
        <a:sx n="100" d="100"/>
        <a:sy n="100" d="100"/>
      </p:scale>
      <p:origin x="0" y="2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7B796-74F9-431C-B42D-95EFE23B6348}" type="datetimeFigureOut">
              <a:rPr lang="hu-HU" smtClean="0"/>
              <a:t>2020. 03. 30.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675A9-01F0-4D26-9F88-E45D12E9A86A}" type="slidenum">
              <a:rPr lang="hu-HU" smtClean="0"/>
              <a:t>‹#›</a:t>
            </a:fld>
            <a:endParaRPr lang="hu-HU"/>
          </a:p>
        </p:txBody>
      </p:sp>
    </p:spTree>
    <p:extLst>
      <p:ext uri="{BB962C8B-B14F-4D97-AF65-F5344CB8AC3E}">
        <p14:creationId xmlns:p14="http://schemas.microsoft.com/office/powerpoint/2010/main" val="1377893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u-HU"/>
              <a:t>Mintacím szerkesztése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68929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11608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97688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Cím, szöveg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609600" y="274638"/>
            <a:ext cx="10972800" cy="1143000"/>
          </a:xfrm>
        </p:spPr>
        <p:txBody>
          <a:bodyPr/>
          <a:lstStyle/>
          <a:p>
            <a:r>
              <a:rPr lang="hu-HU"/>
              <a:t>Mintacím szerkesztése</a:t>
            </a:r>
          </a:p>
        </p:txBody>
      </p:sp>
      <p:sp>
        <p:nvSpPr>
          <p:cNvPr id="3" name="Szöveg helye 2"/>
          <p:cNvSpPr>
            <a:spLocks noGrp="1"/>
          </p:cNvSpPr>
          <p:nvPr>
            <p:ph type="body" sz="half" idx="1"/>
          </p:nvPr>
        </p:nvSpPr>
        <p:spPr>
          <a:xfrm>
            <a:off x="609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97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a:extLst>
              <a:ext uri="{FF2B5EF4-FFF2-40B4-BE49-F238E27FC236}">
                <a16:creationId xmlns:a16="http://schemas.microsoft.com/office/drawing/2014/main" id="{3415C3EC-740B-4B78-9FBA-95165CC4F208}"/>
              </a:ext>
            </a:extLst>
          </p:cNvPr>
          <p:cNvSpPr>
            <a:spLocks noGrp="1"/>
          </p:cNvSpPr>
          <p:nvPr>
            <p:ph type="dt" sz="half" idx="10"/>
          </p:nvPr>
        </p:nvSpPr>
        <p:spPr/>
        <p:txBody>
          <a:bodyPr/>
          <a:lstStyle>
            <a:lvl1pPr>
              <a:defRPr/>
            </a:lvl1pPr>
          </a:lstStyle>
          <a:p>
            <a:pPr>
              <a:defRPr/>
            </a:pPr>
            <a:fld id="{EB2FBC95-2B6A-4CEA-9B99-A3625B48020A}" type="datetimeFigureOut">
              <a:rPr lang="hu-HU"/>
              <a:pPr>
                <a:defRPr/>
              </a:pPr>
              <a:t>2020. 03. 30.</a:t>
            </a:fld>
            <a:endParaRPr lang="hu-HU"/>
          </a:p>
        </p:txBody>
      </p:sp>
      <p:sp>
        <p:nvSpPr>
          <p:cNvPr id="6" name="Élőláb helye 4">
            <a:extLst>
              <a:ext uri="{FF2B5EF4-FFF2-40B4-BE49-F238E27FC236}">
                <a16:creationId xmlns:a16="http://schemas.microsoft.com/office/drawing/2014/main" id="{2D92A2A5-A11D-4F80-AB41-1E144DD661C6}"/>
              </a:ext>
            </a:extLst>
          </p:cNvPr>
          <p:cNvSpPr>
            <a:spLocks noGrp="1"/>
          </p:cNvSpPr>
          <p:nvPr>
            <p:ph type="ftr" sz="quarter" idx="11"/>
          </p:nvPr>
        </p:nvSpPr>
        <p:spPr/>
        <p:txBody>
          <a:bodyPr/>
          <a:lstStyle>
            <a:lvl1pPr>
              <a:defRPr/>
            </a:lvl1pPr>
          </a:lstStyle>
          <a:p>
            <a:pPr>
              <a:defRPr/>
            </a:pPr>
            <a:endParaRPr lang="hu-HU"/>
          </a:p>
        </p:txBody>
      </p:sp>
      <p:sp>
        <p:nvSpPr>
          <p:cNvPr id="7" name="Dia számának helye 5">
            <a:extLst>
              <a:ext uri="{FF2B5EF4-FFF2-40B4-BE49-F238E27FC236}">
                <a16:creationId xmlns:a16="http://schemas.microsoft.com/office/drawing/2014/main" id="{5A042F2E-638C-489E-A966-668A8F0C02C0}"/>
              </a:ext>
            </a:extLst>
          </p:cNvPr>
          <p:cNvSpPr>
            <a:spLocks noGrp="1"/>
          </p:cNvSpPr>
          <p:nvPr>
            <p:ph type="sldNum" sz="quarter" idx="12"/>
          </p:nvPr>
        </p:nvSpPr>
        <p:spPr/>
        <p:txBody>
          <a:bodyPr/>
          <a:lstStyle>
            <a:lvl1pPr>
              <a:defRPr/>
            </a:lvl1pPr>
          </a:lstStyle>
          <a:p>
            <a:fld id="{DFA349DD-D246-4664-8A81-1B1A43E864EE}" type="slidenum">
              <a:rPr lang="hu-HU" altLang="hu-HU"/>
              <a:pPr/>
              <a:t>‹#›</a:t>
            </a:fld>
            <a:endParaRPr lang="hu-HU" altLang="hu-HU"/>
          </a:p>
        </p:txBody>
      </p:sp>
    </p:spTree>
    <p:extLst>
      <p:ext uri="{BB962C8B-B14F-4D97-AF65-F5344CB8AC3E}">
        <p14:creationId xmlns:p14="http://schemas.microsoft.com/office/powerpoint/2010/main" val="3780239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01">
    <p:spTree>
      <p:nvGrpSpPr>
        <p:cNvPr id="1" name=""/>
        <p:cNvGrpSpPr/>
        <p:nvPr/>
      </p:nvGrpSpPr>
      <p:grpSpPr>
        <a:xfrm>
          <a:off x="0" y="0"/>
          <a:ext cx="0" cy="0"/>
          <a:chOff x="0" y="0"/>
          <a:chExt cx="0" cy="0"/>
        </a:xfrm>
      </p:grpSpPr>
      <p:sp>
        <p:nvSpPr>
          <p:cNvPr id="14" name="Picture Placeholder 4"/>
          <p:cNvSpPr>
            <a:spLocks noGrp="1"/>
          </p:cNvSpPr>
          <p:nvPr>
            <p:ph type="pic" sz="quarter" idx="10"/>
          </p:nvPr>
        </p:nvSpPr>
        <p:spPr>
          <a:xfrm>
            <a:off x="5233965" y="-1251520"/>
            <a:ext cx="8060777" cy="6045583"/>
          </a:xfrm>
          <a:prstGeom prst="ellipse">
            <a:avLst/>
          </a:prstGeom>
        </p:spPr>
        <p:txBody>
          <a:bodyPr/>
          <a:lstStyle>
            <a:lvl1pPr marL="0" indent="0">
              <a:buNone/>
              <a:defRPr sz="1600"/>
            </a:lvl1pPr>
          </a:lstStyle>
          <a:p>
            <a:endParaRPr lang="en-GB" dirty="0"/>
          </a:p>
        </p:txBody>
      </p:sp>
      <p:sp>
        <p:nvSpPr>
          <p:cNvPr id="15" name="Donut 14"/>
          <p:cNvSpPr/>
          <p:nvPr userDrawn="1"/>
        </p:nvSpPr>
        <p:spPr>
          <a:xfrm>
            <a:off x="4655840" y="-1685113"/>
            <a:ext cx="9217024" cy="6912768"/>
          </a:xfrm>
          <a:prstGeom prst="donut">
            <a:avLst>
              <a:gd name="adj" fmla="val 3102"/>
            </a:avLst>
          </a:prstGeom>
          <a:solidFill>
            <a:srgbClr val="58595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33333"/>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455" y="396000"/>
            <a:ext cx="3584903" cy="756000"/>
          </a:xfrm>
          <a:prstGeom prst="rect">
            <a:avLst/>
          </a:prstGeom>
        </p:spPr>
      </p:pic>
      <p:sp>
        <p:nvSpPr>
          <p:cNvPr id="11" name="Text Placeholder 9"/>
          <p:cNvSpPr>
            <a:spLocks noGrp="1"/>
          </p:cNvSpPr>
          <p:nvPr>
            <p:ph type="body" sz="quarter" idx="11" hasCustomPrompt="1"/>
          </p:nvPr>
        </p:nvSpPr>
        <p:spPr>
          <a:xfrm>
            <a:off x="360000" y="4149080"/>
            <a:ext cx="4704523" cy="504056"/>
          </a:xfrm>
          <a:prstGeom prst="rect">
            <a:avLst/>
          </a:prstGeom>
        </p:spPr>
        <p:txBody>
          <a:bodyPr/>
          <a:lstStyle>
            <a:lvl1pPr marL="0" indent="0">
              <a:buNone/>
              <a:defRPr sz="3000" baseline="0">
                <a:solidFill>
                  <a:schemeClr val="tx2"/>
                </a:solidFill>
              </a:defRPr>
            </a:lvl1pPr>
          </a:lstStyle>
          <a:p>
            <a:pPr lvl="0"/>
            <a:r>
              <a:rPr lang="en-GB" dirty="0"/>
              <a:t>Presentation Title</a:t>
            </a:r>
          </a:p>
        </p:txBody>
      </p:sp>
      <p:sp>
        <p:nvSpPr>
          <p:cNvPr id="9" name="Text Placeholder 3"/>
          <p:cNvSpPr>
            <a:spLocks noGrp="1"/>
          </p:cNvSpPr>
          <p:nvPr>
            <p:ph type="body" sz="quarter" idx="13" hasCustomPrompt="1"/>
          </p:nvPr>
        </p:nvSpPr>
        <p:spPr>
          <a:xfrm>
            <a:off x="5135894" y="6131808"/>
            <a:ext cx="6432714" cy="360040"/>
          </a:xfrm>
          <a:prstGeom prst="rect">
            <a:avLst/>
          </a:prstGeom>
        </p:spPr>
        <p:txBody>
          <a:bodyPr/>
          <a:lstStyle>
            <a:lvl1pPr marL="0" indent="0" algn="r">
              <a:spcBef>
                <a:spcPts val="0"/>
              </a:spcBef>
              <a:buNone/>
              <a:defRPr sz="1200" baseline="0">
                <a:solidFill>
                  <a:schemeClr val="tx2"/>
                </a:solidFill>
                <a:latin typeface="Calibri" pitchFamily="34" charset="0"/>
              </a:defRPr>
            </a:lvl1pPr>
          </a:lstStyle>
          <a:p>
            <a:pPr lvl="0"/>
            <a:r>
              <a:rPr lang="en-GB" dirty="0"/>
              <a:t>Speaker | Location | Date</a:t>
            </a:r>
          </a:p>
        </p:txBody>
      </p:sp>
    </p:spTree>
    <p:extLst>
      <p:ext uri="{BB962C8B-B14F-4D97-AF65-F5344CB8AC3E}">
        <p14:creationId xmlns:p14="http://schemas.microsoft.com/office/powerpoint/2010/main" val="2902309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02">
    <p:spTree>
      <p:nvGrpSpPr>
        <p:cNvPr id="1" name=""/>
        <p:cNvGrpSpPr/>
        <p:nvPr/>
      </p:nvGrpSpPr>
      <p:grpSpPr>
        <a:xfrm>
          <a:off x="0" y="0"/>
          <a:ext cx="0" cy="0"/>
          <a:chOff x="0" y="0"/>
          <a:chExt cx="0" cy="0"/>
        </a:xfrm>
      </p:grpSpPr>
      <p:sp>
        <p:nvSpPr>
          <p:cNvPr id="10" name="Picture Placeholder 4"/>
          <p:cNvSpPr>
            <a:spLocks noGrp="1"/>
          </p:cNvSpPr>
          <p:nvPr>
            <p:ph type="pic" sz="quarter" idx="10"/>
          </p:nvPr>
        </p:nvSpPr>
        <p:spPr>
          <a:xfrm>
            <a:off x="6800588" y="1464523"/>
            <a:ext cx="9824072" cy="7368054"/>
          </a:xfrm>
          <a:prstGeom prst="ellipse">
            <a:avLst/>
          </a:prstGeom>
        </p:spPr>
        <p:txBody>
          <a:bodyPr/>
          <a:lstStyle>
            <a:lvl1pPr marL="0" indent="0">
              <a:buNone/>
              <a:defRPr sz="1600"/>
            </a:lvl1pPr>
          </a:lstStyle>
          <a:p>
            <a:endParaRPr lang="en-GB" dirty="0"/>
          </a:p>
        </p:txBody>
      </p:sp>
      <p:sp>
        <p:nvSpPr>
          <p:cNvPr id="11" name="Donut 10"/>
          <p:cNvSpPr/>
          <p:nvPr userDrawn="1"/>
        </p:nvSpPr>
        <p:spPr>
          <a:xfrm>
            <a:off x="6096000" y="936082"/>
            <a:ext cx="11233248" cy="8424936"/>
          </a:xfrm>
          <a:prstGeom prst="donut">
            <a:avLst>
              <a:gd name="adj" fmla="val 3102"/>
            </a:avLst>
          </a:prstGeom>
          <a:solidFill>
            <a:srgbClr val="58595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33333"/>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455" y="396000"/>
            <a:ext cx="3584903" cy="756000"/>
          </a:xfrm>
          <a:prstGeom prst="rect">
            <a:avLst/>
          </a:prstGeom>
        </p:spPr>
      </p:pic>
      <p:sp>
        <p:nvSpPr>
          <p:cNvPr id="15" name="Text Placeholder 3"/>
          <p:cNvSpPr>
            <a:spLocks noGrp="1"/>
          </p:cNvSpPr>
          <p:nvPr>
            <p:ph type="body" sz="quarter" idx="13" hasCustomPrompt="1"/>
          </p:nvPr>
        </p:nvSpPr>
        <p:spPr>
          <a:xfrm>
            <a:off x="384001" y="4221088"/>
            <a:ext cx="4800533" cy="360040"/>
          </a:xfrm>
          <a:prstGeom prst="rect">
            <a:avLst/>
          </a:prstGeom>
        </p:spPr>
        <p:txBody>
          <a:bodyPr/>
          <a:lstStyle>
            <a:lvl1pPr marL="0" indent="0" algn="l">
              <a:spcBef>
                <a:spcPts val="0"/>
              </a:spcBef>
              <a:buNone/>
              <a:defRPr sz="1200" baseline="0">
                <a:solidFill>
                  <a:schemeClr val="tx2"/>
                </a:solidFill>
                <a:latin typeface="Calibri" pitchFamily="34" charset="0"/>
              </a:defRPr>
            </a:lvl1pPr>
          </a:lstStyle>
          <a:p>
            <a:pPr lvl="0"/>
            <a:r>
              <a:rPr lang="en-GB" dirty="0"/>
              <a:t>Speaker | Location | Date</a:t>
            </a:r>
          </a:p>
        </p:txBody>
      </p:sp>
      <p:sp>
        <p:nvSpPr>
          <p:cNvPr id="16" name="Text Placeholder 9"/>
          <p:cNvSpPr>
            <a:spLocks noGrp="1"/>
          </p:cNvSpPr>
          <p:nvPr>
            <p:ph type="body" sz="quarter" idx="11" hasCustomPrompt="1"/>
          </p:nvPr>
        </p:nvSpPr>
        <p:spPr>
          <a:xfrm>
            <a:off x="360000" y="3501008"/>
            <a:ext cx="4704523" cy="504056"/>
          </a:xfrm>
          <a:prstGeom prst="rect">
            <a:avLst/>
          </a:prstGeom>
        </p:spPr>
        <p:txBody>
          <a:bodyPr/>
          <a:lstStyle>
            <a:lvl1pPr marL="0" indent="0">
              <a:buNone/>
              <a:defRPr sz="3000" baseline="0">
                <a:solidFill>
                  <a:schemeClr val="tx2"/>
                </a:solidFill>
              </a:defRPr>
            </a:lvl1pPr>
          </a:lstStyle>
          <a:p>
            <a:pPr lvl="0"/>
            <a:r>
              <a:rPr lang="en-GB" dirty="0"/>
              <a:t>Presentation Title</a:t>
            </a:r>
          </a:p>
        </p:txBody>
      </p:sp>
    </p:spTree>
    <p:extLst>
      <p:ext uri="{BB962C8B-B14F-4D97-AF65-F5344CB8AC3E}">
        <p14:creationId xmlns:p14="http://schemas.microsoft.com/office/powerpoint/2010/main" val="1426319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03  ">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1328606" y="2109017"/>
            <a:ext cx="7588885" cy="5691664"/>
          </a:xfrm>
          <a:prstGeom prst="ellipse">
            <a:avLst/>
          </a:prstGeom>
        </p:spPr>
        <p:txBody>
          <a:bodyPr/>
          <a:lstStyle>
            <a:lvl1pPr marL="0" indent="0">
              <a:buNone/>
              <a:defRPr sz="1600"/>
            </a:lvl1pPr>
          </a:lstStyle>
          <a:p>
            <a:endParaRPr lang="en-GB" dirty="0"/>
          </a:p>
        </p:txBody>
      </p:sp>
      <p:sp>
        <p:nvSpPr>
          <p:cNvPr id="4" name="Donut 3"/>
          <p:cNvSpPr/>
          <p:nvPr userDrawn="1"/>
        </p:nvSpPr>
        <p:spPr>
          <a:xfrm>
            <a:off x="-1872885" y="1700808"/>
            <a:ext cx="8677443" cy="6508082"/>
          </a:xfrm>
          <a:prstGeom prst="donut">
            <a:avLst>
              <a:gd name="adj" fmla="val 3102"/>
            </a:avLst>
          </a:prstGeom>
          <a:solidFill>
            <a:srgbClr val="58595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333333"/>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4455" y="396000"/>
            <a:ext cx="3584903" cy="756000"/>
          </a:xfrm>
          <a:prstGeom prst="rect">
            <a:avLst/>
          </a:prstGeom>
        </p:spPr>
      </p:pic>
      <p:sp>
        <p:nvSpPr>
          <p:cNvPr id="11" name="Text Placeholder 3"/>
          <p:cNvSpPr>
            <a:spLocks noGrp="1"/>
          </p:cNvSpPr>
          <p:nvPr>
            <p:ph type="body" sz="quarter" idx="14" hasCustomPrompt="1"/>
          </p:nvPr>
        </p:nvSpPr>
        <p:spPr>
          <a:xfrm>
            <a:off x="6995056" y="4869160"/>
            <a:ext cx="4800533" cy="360040"/>
          </a:xfrm>
          <a:prstGeom prst="rect">
            <a:avLst/>
          </a:prstGeom>
        </p:spPr>
        <p:txBody>
          <a:bodyPr/>
          <a:lstStyle>
            <a:lvl1pPr marL="0" indent="0" algn="l">
              <a:spcBef>
                <a:spcPts val="0"/>
              </a:spcBef>
              <a:buNone/>
              <a:defRPr sz="1200" baseline="0">
                <a:solidFill>
                  <a:schemeClr val="tx2"/>
                </a:solidFill>
                <a:latin typeface="Calibri" pitchFamily="34" charset="0"/>
              </a:defRPr>
            </a:lvl1pPr>
          </a:lstStyle>
          <a:p>
            <a:pPr lvl="0"/>
            <a:r>
              <a:rPr lang="en-GB" dirty="0"/>
              <a:t>Speaker | Location | Date</a:t>
            </a:r>
          </a:p>
        </p:txBody>
      </p:sp>
      <p:sp>
        <p:nvSpPr>
          <p:cNvPr id="12" name="Text Placeholder 9"/>
          <p:cNvSpPr>
            <a:spLocks noGrp="1"/>
          </p:cNvSpPr>
          <p:nvPr>
            <p:ph type="body" sz="quarter" idx="15" hasCustomPrompt="1"/>
          </p:nvPr>
        </p:nvSpPr>
        <p:spPr>
          <a:xfrm>
            <a:off x="6971055" y="4149080"/>
            <a:ext cx="4704523" cy="504056"/>
          </a:xfrm>
          <a:prstGeom prst="rect">
            <a:avLst/>
          </a:prstGeom>
        </p:spPr>
        <p:txBody>
          <a:bodyPr/>
          <a:lstStyle>
            <a:lvl1pPr marL="0" indent="0">
              <a:buNone/>
              <a:defRPr sz="3000" baseline="0">
                <a:solidFill>
                  <a:schemeClr val="tx2"/>
                </a:solidFill>
              </a:defRPr>
            </a:lvl1pPr>
          </a:lstStyle>
          <a:p>
            <a:pPr lvl="0"/>
            <a:r>
              <a:rPr lang="en-GB" dirty="0"/>
              <a:t>Presentation Title</a:t>
            </a:r>
          </a:p>
        </p:txBody>
      </p:sp>
    </p:spTree>
    <p:extLst>
      <p:ext uri="{BB962C8B-B14F-4D97-AF65-F5344CB8AC3E}">
        <p14:creationId xmlns:p14="http://schemas.microsoft.com/office/powerpoint/2010/main" val="2880312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ímdia">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u-HU"/>
              <a:t>Mintacím szerkesztése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7444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solidFill>
                  <a:prstClr val="black">
                    <a:alpha val="80000"/>
                  </a:prstClr>
                </a:solidFill>
              </a:rPr>
              <a:pPr/>
              <a:t>3/30/2020</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2002107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u-HU"/>
              <a:t>Mintacím szerkesztése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586B75A-687E-405C-8A0B-8D00578BA2C3}" type="datetimeFigureOut">
              <a:rPr lang="en-US" dirty="0">
                <a:solidFill>
                  <a:prstClr val="black">
                    <a:alpha val="80000"/>
                  </a:prstClr>
                </a:solidFill>
              </a:rPr>
              <a:pPr/>
              <a:t>3/30/2020</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3089763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solidFill>
                  <a:prstClr val="black">
                    <a:alpha val="80000"/>
                  </a:prstClr>
                </a:solidFill>
              </a:rPr>
              <a:pPr/>
              <a:t>3/30/2020</a:t>
            </a:fld>
            <a:endParaRPr lang="en-US" dirty="0">
              <a:solidFill>
                <a:prstClr val="black">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68011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08334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u-HU"/>
              <a:t>Mintacím szerkesztése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solidFill>
                  <a:prstClr val="black">
                    <a:alpha val="80000"/>
                  </a:prstClr>
                </a:solidFill>
              </a:rPr>
              <a:pPr/>
              <a:t>3/30/2020</a:t>
            </a:fld>
            <a:endParaRPr lang="en-US" dirty="0">
              <a:solidFill>
                <a:prstClr val="black">
                  <a:alpha val="80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80000"/>
                </a:prstClr>
              </a:solidFill>
            </a:endParaRPr>
          </a:p>
        </p:txBody>
      </p:sp>
      <p:sp>
        <p:nvSpPr>
          <p:cNvPr id="9" name="Slide Number Placeholder 8"/>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1321288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solidFill>
                  <a:prstClr val="black">
                    <a:alpha val="80000"/>
                  </a:prstClr>
                </a:solidFill>
              </a:rPr>
              <a:pPr/>
              <a:t>3/30/2020</a:t>
            </a:fld>
            <a:endParaRPr lang="en-US" dirty="0">
              <a:solidFill>
                <a:prstClr val="black">
                  <a:alpha val="80000"/>
                </a:prstClr>
              </a:solidFill>
            </a:endParaRPr>
          </a:p>
        </p:txBody>
      </p:sp>
      <p:sp>
        <p:nvSpPr>
          <p:cNvPr id="4" name="Footer Placeholder 3"/>
          <p:cNvSpPr>
            <a:spLocks noGrp="1"/>
          </p:cNvSpPr>
          <p:nvPr>
            <p:ph type="ftr" sz="quarter" idx="11"/>
          </p:nvPr>
        </p:nvSpPr>
        <p:spPr/>
        <p:txBody>
          <a:bodyPr/>
          <a:lstStyle/>
          <a:p>
            <a:endParaRPr lang="en-US" dirty="0">
              <a:solidFill>
                <a:prstClr val="black">
                  <a:alpha val="80000"/>
                </a:prstClr>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225194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solidFill>
                  <a:prstClr val="black">
                    <a:alpha val="80000"/>
                  </a:prstClr>
                </a:solidFill>
              </a:rPr>
              <a:pPr/>
              <a:t>3/30/2020</a:t>
            </a:fld>
            <a:endParaRPr lang="en-US" dirty="0">
              <a:solidFill>
                <a:prstClr val="black">
                  <a:alpha val="80000"/>
                </a:prstClr>
              </a:solidFill>
            </a:endParaRPr>
          </a:p>
        </p:txBody>
      </p:sp>
      <p:sp>
        <p:nvSpPr>
          <p:cNvPr id="3" name="Footer Placeholder 2"/>
          <p:cNvSpPr>
            <a:spLocks noGrp="1"/>
          </p:cNvSpPr>
          <p:nvPr>
            <p:ph type="ftr" sz="quarter" idx="11"/>
          </p:nvPr>
        </p:nvSpPr>
        <p:spPr/>
        <p:txBody>
          <a:bodyPr/>
          <a:lstStyle/>
          <a:p>
            <a:endParaRPr lang="en-US" dirty="0">
              <a:solidFill>
                <a:prstClr val="black">
                  <a:alpha val="80000"/>
                </a:prst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18652532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u-HU"/>
              <a:t>Mintaszöveg szerkesztése</a:t>
            </a:r>
          </a:p>
        </p:txBody>
      </p:sp>
      <p:sp>
        <p:nvSpPr>
          <p:cNvPr id="5" name="Date Placeholder 4"/>
          <p:cNvSpPr>
            <a:spLocks noGrp="1"/>
          </p:cNvSpPr>
          <p:nvPr>
            <p:ph type="dt" sz="half" idx="10"/>
          </p:nvPr>
        </p:nvSpPr>
        <p:spPr/>
        <p:txBody>
          <a:bodyPr/>
          <a:lstStyle/>
          <a:p>
            <a:fld id="{AF6E2C9B-5FA2-460D-9BE7-B0812FC2A6FF}" type="datetimeFigureOut">
              <a:rPr lang="en-US" dirty="0">
                <a:solidFill>
                  <a:prstClr val="black">
                    <a:alpha val="80000"/>
                  </a:prstClr>
                </a:solidFill>
              </a:rPr>
              <a:pPr/>
              <a:t>3/30/2020</a:t>
            </a:fld>
            <a:endParaRPr lang="en-US" dirty="0">
              <a:solidFill>
                <a:prstClr val="black">
                  <a:alpha val="80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80000"/>
                </a:prstClr>
              </a:solidFill>
            </a:endParaRP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15390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Kép képaláíráss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783971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solidFill>
                  <a:prstClr val="black">
                    <a:alpha val="80000"/>
                  </a:prstClr>
                </a:solidFill>
              </a:rPr>
              <a:pPr/>
              <a:t>3/30/2020</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442655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solidFill>
                  <a:prstClr val="black">
                    <a:alpha val="80000"/>
                  </a:prstClr>
                </a:solidFill>
              </a:rPr>
              <a:pPr/>
              <a:t>3/30/2020</a:t>
            </a:fld>
            <a:endParaRPr lang="en-US" dirty="0">
              <a:solidFill>
                <a:prstClr val="black">
                  <a:alpha val="80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80000"/>
                </a:prstClr>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1468070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Cím, szöveg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609600" y="274638"/>
            <a:ext cx="10972800" cy="1143000"/>
          </a:xfrm>
        </p:spPr>
        <p:txBody>
          <a:bodyPr/>
          <a:lstStyle/>
          <a:p>
            <a:r>
              <a:rPr lang="hu-HU"/>
              <a:t>Mintacím szerkesztése</a:t>
            </a:r>
          </a:p>
        </p:txBody>
      </p:sp>
      <p:sp>
        <p:nvSpPr>
          <p:cNvPr id="3" name="Szöveg helye 2"/>
          <p:cNvSpPr>
            <a:spLocks noGrp="1"/>
          </p:cNvSpPr>
          <p:nvPr>
            <p:ph type="body" sz="half" idx="1"/>
          </p:nvPr>
        </p:nvSpPr>
        <p:spPr>
          <a:xfrm>
            <a:off x="609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97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a:extLst>
              <a:ext uri="{FF2B5EF4-FFF2-40B4-BE49-F238E27FC236}">
                <a16:creationId xmlns:a16="http://schemas.microsoft.com/office/drawing/2014/main" id="{3415C3EC-740B-4B78-9FBA-95165CC4F208}"/>
              </a:ext>
            </a:extLst>
          </p:cNvPr>
          <p:cNvSpPr>
            <a:spLocks noGrp="1"/>
          </p:cNvSpPr>
          <p:nvPr>
            <p:ph type="dt" sz="half" idx="10"/>
          </p:nvPr>
        </p:nvSpPr>
        <p:spPr/>
        <p:txBody>
          <a:bodyPr/>
          <a:lstStyle>
            <a:lvl1pPr>
              <a:defRPr/>
            </a:lvl1pPr>
          </a:lstStyle>
          <a:p>
            <a:pPr>
              <a:defRPr/>
            </a:pPr>
            <a:fld id="{EB2FBC95-2B6A-4CEA-9B99-A3625B48020A}" type="datetimeFigureOut">
              <a:rPr lang="hu-HU">
                <a:solidFill>
                  <a:prstClr val="black">
                    <a:alpha val="80000"/>
                  </a:prstClr>
                </a:solidFill>
              </a:rPr>
              <a:pPr>
                <a:defRPr/>
              </a:pPr>
              <a:t>2020. 03. 30.</a:t>
            </a:fld>
            <a:endParaRPr lang="hu-HU">
              <a:solidFill>
                <a:prstClr val="black">
                  <a:alpha val="80000"/>
                </a:prstClr>
              </a:solidFill>
            </a:endParaRPr>
          </a:p>
        </p:txBody>
      </p:sp>
      <p:sp>
        <p:nvSpPr>
          <p:cNvPr id="6" name="Élőláb helye 4">
            <a:extLst>
              <a:ext uri="{FF2B5EF4-FFF2-40B4-BE49-F238E27FC236}">
                <a16:creationId xmlns:a16="http://schemas.microsoft.com/office/drawing/2014/main" id="{2D92A2A5-A11D-4F80-AB41-1E144DD661C6}"/>
              </a:ext>
            </a:extLst>
          </p:cNvPr>
          <p:cNvSpPr>
            <a:spLocks noGrp="1"/>
          </p:cNvSpPr>
          <p:nvPr>
            <p:ph type="ftr" sz="quarter" idx="11"/>
          </p:nvPr>
        </p:nvSpPr>
        <p:spPr/>
        <p:txBody>
          <a:bodyPr/>
          <a:lstStyle>
            <a:lvl1pPr>
              <a:defRPr/>
            </a:lvl1pPr>
          </a:lstStyle>
          <a:p>
            <a:pPr>
              <a:defRPr/>
            </a:pPr>
            <a:endParaRPr lang="hu-HU">
              <a:solidFill>
                <a:prstClr val="black">
                  <a:alpha val="80000"/>
                </a:prstClr>
              </a:solidFill>
            </a:endParaRPr>
          </a:p>
        </p:txBody>
      </p:sp>
      <p:sp>
        <p:nvSpPr>
          <p:cNvPr id="7" name="Dia számának helye 5">
            <a:extLst>
              <a:ext uri="{FF2B5EF4-FFF2-40B4-BE49-F238E27FC236}">
                <a16:creationId xmlns:a16="http://schemas.microsoft.com/office/drawing/2014/main" id="{5A042F2E-638C-489E-A966-668A8F0C02C0}"/>
              </a:ext>
            </a:extLst>
          </p:cNvPr>
          <p:cNvSpPr>
            <a:spLocks noGrp="1"/>
          </p:cNvSpPr>
          <p:nvPr>
            <p:ph type="sldNum" sz="quarter" idx="12"/>
          </p:nvPr>
        </p:nvSpPr>
        <p:spPr/>
        <p:txBody>
          <a:bodyPr/>
          <a:lstStyle>
            <a:lvl1pPr>
              <a:defRPr/>
            </a:lvl1pPr>
          </a:lstStyle>
          <a:p>
            <a:fld id="{DFA349DD-D246-4664-8A81-1B1A43E864EE}" type="slidenum">
              <a:rPr lang="hu-HU" altLang="hu-HU">
                <a:solidFill>
                  <a:srgbClr val="F03B5E">
                    <a:alpha val="25000"/>
                  </a:srgbClr>
                </a:solidFill>
              </a:rPr>
              <a:pPr/>
              <a:t>‹#›</a:t>
            </a:fld>
            <a:endParaRPr lang="hu-HU" altLang="hu-HU">
              <a:solidFill>
                <a:srgbClr val="F03B5E">
                  <a:alpha val="25000"/>
                </a:srgbClr>
              </a:solidFill>
            </a:endParaRPr>
          </a:p>
        </p:txBody>
      </p:sp>
    </p:spTree>
    <p:extLst>
      <p:ext uri="{BB962C8B-B14F-4D97-AF65-F5344CB8AC3E}">
        <p14:creationId xmlns:p14="http://schemas.microsoft.com/office/powerpoint/2010/main" val="40111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u-HU"/>
              <a:t>Mintacím szerkesztése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586B75A-687E-405C-8A0B-8D00578BA2C3}" type="datetimeFigureOut">
              <a:rPr lang="en-US" dirty="0"/>
              <a:pPr/>
              <a:t>3/30/2020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6039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640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u-HU"/>
              <a:t>Mintacím szerkesztése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3/30/2020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14567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3/30/2020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82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3/30/2020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4925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u-HU"/>
              <a:t>Mintaszöveg szerkesztése</a:t>
            </a:r>
          </a:p>
        </p:txBody>
      </p:sp>
      <p:sp>
        <p:nvSpPr>
          <p:cNvPr id="5" name="Date Placeholder 4"/>
          <p:cNvSpPr>
            <a:spLocks noGrp="1"/>
          </p:cNvSpPr>
          <p:nvPr>
            <p:ph type="dt" sz="half" idx="10"/>
          </p:nvPr>
        </p:nvSpPr>
        <p:spPr/>
        <p:txBody>
          <a:bodyPr/>
          <a:lstStyle/>
          <a:p>
            <a:fld id="{AF6E2C9B-5FA2-460D-9BE7-B0812FC2A6FF}" type="datetimeFigureOut">
              <a:rPr lang="en-US" dirty="0"/>
              <a:t>3/30/2020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1534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3/30/2020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715351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3/30/2020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071235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11"/>
          <p:cNvSpPr txBox="1">
            <a:spLocks/>
          </p:cNvSpPr>
          <p:nvPr userDrawn="1"/>
        </p:nvSpPr>
        <p:spPr>
          <a:xfrm>
            <a:off x="719667" y="4725144"/>
            <a:ext cx="5376333"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solidFill>
                  <a:srgbClr val="FFFFFF"/>
                </a:solidFill>
              </a:rPr>
              <a:t>Text</a:t>
            </a:r>
            <a:endParaRPr dirty="0">
              <a:solidFill>
                <a:srgbClr val="FFFFFF"/>
              </a:solidFill>
              <a:latin typeface="Titillium Lt" pitchFamily="50" charset="0"/>
            </a:endParaRPr>
          </a:p>
        </p:txBody>
      </p:sp>
      <p:sp>
        <p:nvSpPr>
          <p:cNvPr id="9" name="Text Placeholder 11"/>
          <p:cNvSpPr txBox="1">
            <a:spLocks/>
          </p:cNvSpPr>
          <p:nvPr userDrawn="1"/>
        </p:nvSpPr>
        <p:spPr>
          <a:xfrm>
            <a:off x="922867" y="4877544"/>
            <a:ext cx="5376333" cy="79208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GB" sz="2400" kern="1200">
                <a:solidFill>
                  <a:srgbClr val="58595B"/>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a:solidFill>
                  <a:srgbClr val="FFFFFF"/>
                </a:solidFill>
              </a:rPr>
              <a:t>Text</a:t>
            </a:r>
            <a:endParaRPr dirty="0">
              <a:solidFill>
                <a:srgbClr val="FFFFFF"/>
              </a:solidFill>
              <a:latin typeface="Titillium Lt" pitchFamily="50" charset="0"/>
            </a:endParaRPr>
          </a:p>
        </p:txBody>
      </p:sp>
    </p:spTree>
    <p:extLst>
      <p:ext uri="{BB962C8B-B14F-4D97-AF65-F5344CB8AC3E}">
        <p14:creationId xmlns:p14="http://schemas.microsoft.com/office/powerpoint/2010/main" val="311450796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solidFill>
                  <a:prstClr val="black">
                    <a:alpha val="80000"/>
                  </a:prstClr>
                </a:solidFill>
              </a:rPr>
              <a:pPr/>
              <a:t>3/30/2020</a:t>
            </a:fld>
            <a:endParaRPr lang="en-US" dirty="0">
              <a:solidFill>
                <a:prstClr val="black">
                  <a:alpha val="80000"/>
                </a:prstClr>
              </a:solidFill>
            </a:endParaRP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solidFill>
                <a:prstClr val="black">
                  <a:alpha val="80000"/>
                </a:prstClr>
              </a:solidFill>
            </a:endParaRP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solidFill>
                  <a:srgbClr val="F03B5E">
                    <a:alpha val="25000"/>
                  </a:srgbClr>
                </a:solidFill>
              </a:rPr>
              <a:pPr/>
              <a:t>‹#›</a:t>
            </a:fld>
            <a:endParaRPr lang="en-US" dirty="0">
              <a:solidFill>
                <a:srgbClr val="F03B5E">
                  <a:alpha val="25000"/>
                </a:srgbClr>
              </a:solidFill>
            </a:endParaRPr>
          </a:p>
        </p:txBody>
      </p:sp>
    </p:spTree>
    <p:extLst>
      <p:ext uri="{BB962C8B-B14F-4D97-AF65-F5344CB8AC3E}">
        <p14:creationId xmlns:p14="http://schemas.microsoft.com/office/powerpoint/2010/main" val="129551409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jpg"/></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www.innoportal.hu/innovacios-garazst-nyit-az-ericsson-budapesten" TargetMode="External"/><Relationship Id="rId2" Type="http://schemas.openxmlformats.org/officeDocument/2006/relationships/hyperlink" Target="https://www.eitdigital.eu/" TargetMode="External"/><Relationship Id="rId1" Type="http://schemas.openxmlformats.org/officeDocument/2006/relationships/slideLayout" Target="../slideLayouts/slideLayout17.xml"/><Relationship Id="rId6" Type="http://schemas.openxmlformats.org/officeDocument/2006/relationships/hyperlink" Target="http://www.kibu.hu/" TargetMode="External"/><Relationship Id="rId5" Type="http://schemas.openxmlformats.org/officeDocument/2006/relationships/hyperlink" Target="https://www.techaddikt.hu/az-ericsson-budapesti-innovacios-garazs-elso-projektje-egy-jatekos-fejlesztes/" TargetMode="External"/><Relationship Id="rId4" Type="http://schemas.openxmlformats.org/officeDocument/2006/relationships/hyperlink" Target="https://computerworld.hu/uzlet/innovacios-garazs-a-duna-partjan-251655.html"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normAutofit/>
          </a:bodyPr>
          <a:lstStyle/>
          <a:p>
            <a:r>
              <a:rPr lang="hu-HU" b="1" dirty="0">
                <a:solidFill>
                  <a:schemeClr val="bg1"/>
                </a:solidFill>
              </a:rPr>
              <a:t>Innovatív vállalkozás menedzsment</a:t>
            </a:r>
            <a:r>
              <a:rPr lang="hu-HU" dirty="0">
                <a:solidFill>
                  <a:schemeClr val="bg1"/>
                </a:solidFill>
              </a:rPr>
              <a:t/>
            </a:r>
            <a:br>
              <a:rPr lang="hu-HU" dirty="0">
                <a:solidFill>
                  <a:schemeClr val="bg1"/>
                </a:solidFill>
              </a:rPr>
            </a:br>
            <a:endParaRPr lang="hu-HU" dirty="0">
              <a:solidFill>
                <a:schemeClr val="bg1"/>
              </a:solidFill>
            </a:endParaRPr>
          </a:p>
        </p:txBody>
      </p:sp>
      <p:sp>
        <p:nvSpPr>
          <p:cNvPr id="3" name="Alcím 2"/>
          <p:cNvSpPr>
            <a:spLocks noGrp="1"/>
          </p:cNvSpPr>
          <p:nvPr>
            <p:ph type="subTitle" idx="1"/>
          </p:nvPr>
        </p:nvSpPr>
        <p:spPr>
          <a:xfrm>
            <a:off x="616712" y="3686176"/>
            <a:ext cx="10368788" cy="1645920"/>
          </a:xfrm>
        </p:spPr>
        <p:txBody>
          <a:bodyPr>
            <a:noAutofit/>
          </a:bodyPr>
          <a:lstStyle/>
          <a:p>
            <a:r>
              <a:rPr lang="hu-HU" sz="5400" b="1" dirty="0" err="1" smtClean="0"/>
              <a:t>Intrapreneurship</a:t>
            </a:r>
            <a:r>
              <a:rPr lang="hu-HU" sz="5400" b="1" dirty="0" smtClean="0"/>
              <a:t>, </a:t>
            </a:r>
            <a:r>
              <a:rPr lang="hu-HU" sz="5400" b="1" dirty="0" err="1" smtClean="0"/>
              <a:t>startupok</a:t>
            </a:r>
            <a:r>
              <a:rPr lang="hu-HU" sz="5400" b="1" dirty="0" smtClean="0"/>
              <a:t> és nagy vállalatok közötti együttműködések</a:t>
            </a:r>
            <a:endParaRPr lang="hu-HU" sz="5400" dirty="0"/>
          </a:p>
          <a:p>
            <a:r>
              <a:rPr lang="hu-HU" sz="3600" dirty="0"/>
              <a:t/>
            </a:r>
            <a:br>
              <a:rPr lang="hu-HU" sz="3600" dirty="0"/>
            </a:br>
            <a:endParaRPr lang="hu-HU" sz="3600" dirty="0"/>
          </a:p>
        </p:txBody>
      </p:sp>
      <p:sp>
        <p:nvSpPr>
          <p:cNvPr id="4" name="Szövegdoboz 3"/>
          <p:cNvSpPr txBox="1"/>
          <p:nvPr/>
        </p:nvSpPr>
        <p:spPr>
          <a:xfrm>
            <a:off x="7924800" y="5467171"/>
            <a:ext cx="4178300" cy="646331"/>
          </a:xfrm>
          <a:prstGeom prst="rect">
            <a:avLst/>
          </a:prstGeom>
          <a:noFill/>
        </p:spPr>
        <p:txBody>
          <a:bodyPr wrap="square" rtlCol="0">
            <a:spAutoFit/>
          </a:bodyPr>
          <a:lstStyle/>
          <a:p>
            <a:r>
              <a:rPr lang="hu-HU" b="1" dirty="0">
                <a:solidFill>
                  <a:prstClr val="white"/>
                </a:solidFill>
              </a:rPr>
              <a:t>Tárgyfelelős: Dr. Hegyi Barbara</a:t>
            </a:r>
          </a:p>
          <a:p>
            <a:r>
              <a:rPr lang="hu-HU" b="1" dirty="0">
                <a:solidFill>
                  <a:prstClr val="white"/>
                </a:solidFill>
              </a:rPr>
              <a:t>	E-mail: </a:t>
            </a:r>
            <a:r>
              <a:rPr lang="hu-HU" b="1" dirty="0" smtClean="0">
                <a:solidFill>
                  <a:prstClr val="white"/>
                </a:solidFill>
                <a:cs typeface="Lucida Sans Unicode"/>
              </a:rPr>
              <a:t>bhegyi@inf.elte.hu</a:t>
            </a:r>
            <a:endParaRPr lang="hu-HU" b="1" dirty="0">
              <a:solidFill>
                <a:prstClr val="white"/>
              </a:solidFill>
            </a:endParaRPr>
          </a:p>
        </p:txBody>
      </p:sp>
    </p:spTree>
    <p:extLst>
      <p:ext uri="{BB962C8B-B14F-4D97-AF65-F5344CB8AC3E}">
        <p14:creationId xmlns:p14="http://schemas.microsoft.com/office/powerpoint/2010/main" val="3850690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860330"/>
            <a:ext cx="11887199" cy="4729655"/>
          </a:xfrm>
        </p:spPr>
        <p:txBody>
          <a:bodyPr>
            <a:normAutofit/>
          </a:bodyPr>
          <a:lstStyle/>
          <a:p>
            <a:pPr marL="514350" indent="-514350">
              <a:buFont typeface="+mj-lt"/>
              <a:buAutoNum type="arabicPeriod" startAt="5"/>
            </a:pPr>
            <a:r>
              <a:rPr lang="hu-HU" sz="3200" b="1" dirty="0" smtClean="0"/>
              <a:t>Erőforrások</a:t>
            </a:r>
          </a:p>
          <a:p>
            <a:pPr marL="361950" indent="-361950" algn="just">
              <a:lnSpc>
                <a:spcPct val="100000"/>
              </a:lnSpc>
              <a:buFont typeface="Arial" panose="020B0604020202020204" pitchFamily="34" charset="0"/>
              <a:buChar char="•"/>
            </a:pPr>
            <a:r>
              <a:rPr lang="hu-HU" sz="2800" dirty="0" smtClean="0"/>
              <a:t>A vállalkozó maga teremti elő az általa használt erőforrásokat.</a:t>
            </a:r>
            <a:endParaRPr lang="en-US" sz="2800" dirty="0"/>
          </a:p>
          <a:p>
            <a:pPr marL="361950" indent="-361950" algn="just">
              <a:lnSpc>
                <a:spcPct val="100000"/>
              </a:lnSpc>
              <a:buFont typeface="Arial" panose="020B0604020202020204" pitchFamily="34" charset="0"/>
              <a:buChar char="•"/>
            </a:pPr>
            <a:r>
              <a:rPr lang="hu-HU" sz="2800" dirty="0" smtClean="0"/>
              <a:t>Míg az </a:t>
            </a:r>
            <a:r>
              <a:rPr lang="hu-HU" sz="2800" dirty="0" err="1" smtClean="0"/>
              <a:t>intrapreneur-nek</a:t>
            </a:r>
            <a:r>
              <a:rPr lang="hu-HU" sz="2800" dirty="0" smtClean="0"/>
              <a:t> nem saját magának kell beszereznie a szükséges erőforrásokat.</a:t>
            </a:r>
          </a:p>
          <a:p>
            <a:pPr marL="361950" indent="-361950" algn="just">
              <a:lnSpc>
                <a:spcPct val="100000"/>
              </a:lnSpc>
              <a:buFont typeface="Arial" panose="020B0604020202020204" pitchFamily="34" charset="0"/>
              <a:buChar char="•"/>
            </a:pPr>
            <a:r>
              <a:rPr lang="hu-HU" sz="2800" dirty="0" smtClean="0"/>
              <a:t>A különböző vállalkozások és a különböző üzlettípusok olykor speciális erőforrásokat igényelnek, de sosem várják el, hogy az </a:t>
            </a:r>
            <a:r>
              <a:rPr lang="hu-HU" sz="2800" dirty="0" err="1" smtClean="0"/>
              <a:t>intrapreneur</a:t>
            </a:r>
            <a:r>
              <a:rPr lang="hu-HU" sz="2800" dirty="0" smtClean="0"/>
              <a:t> saját zsebéből fizesse ezeket, hanem cégen belül kell átcsoportosítani a szükséges erőforrásokat.</a:t>
            </a:r>
          </a:p>
        </p:txBody>
      </p:sp>
    </p:spTree>
    <p:extLst>
      <p:ext uri="{BB962C8B-B14F-4D97-AF65-F5344CB8AC3E}">
        <p14:creationId xmlns:p14="http://schemas.microsoft.com/office/powerpoint/2010/main" val="3929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860330"/>
            <a:ext cx="11887199" cy="4729655"/>
          </a:xfrm>
        </p:spPr>
        <p:txBody>
          <a:bodyPr>
            <a:normAutofit/>
          </a:bodyPr>
          <a:lstStyle/>
          <a:p>
            <a:pPr marL="514350" indent="-514350">
              <a:buFont typeface="+mj-lt"/>
              <a:buAutoNum type="arabicPeriod" startAt="6"/>
            </a:pPr>
            <a:r>
              <a:rPr lang="hu-HU" sz="3200" b="1" dirty="0" smtClean="0"/>
              <a:t>Döntés </a:t>
            </a:r>
          </a:p>
          <a:p>
            <a:pPr marL="457200" indent="-457200" algn="just">
              <a:buFont typeface="Arial" panose="020B0604020202020204" pitchFamily="34" charset="0"/>
              <a:buChar char="•"/>
            </a:pPr>
            <a:r>
              <a:rPr lang="hu-HU" sz="2800" dirty="0" smtClean="0"/>
              <a:t>Mindig a vállalkozóé a végső szó, hogy mi történjen a cégben.</a:t>
            </a:r>
          </a:p>
          <a:p>
            <a:pPr marL="457200" indent="-457200" algn="just">
              <a:buFont typeface="Arial" panose="020B0604020202020204" pitchFamily="34" charset="0"/>
              <a:buChar char="•"/>
            </a:pPr>
            <a:r>
              <a:rPr lang="hu-HU" sz="2800" dirty="0" smtClean="0"/>
              <a:t>Habár az </a:t>
            </a:r>
            <a:r>
              <a:rPr lang="hu-HU" sz="2800" dirty="0" err="1" smtClean="0"/>
              <a:t>intrapreneur-ök</a:t>
            </a:r>
            <a:r>
              <a:rPr lang="hu-HU" sz="2800" dirty="0" smtClean="0"/>
              <a:t> nagyfokú autonómiával és kreativitással rendelkeznek, a vállalkozó teljes kontrolja, irányítása alatt állnak. </a:t>
            </a:r>
            <a:endParaRPr lang="hu-HU" sz="2800" dirty="0"/>
          </a:p>
          <a:p>
            <a:pPr marL="457200" indent="-457200" algn="just">
              <a:buFont typeface="Arial" panose="020B0604020202020204" pitchFamily="34" charset="0"/>
              <a:buChar char="•"/>
            </a:pPr>
            <a:r>
              <a:rPr lang="hu-HU" sz="2800" dirty="0" smtClean="0"/>
              <a:t>Míg a vállalkozó bármilyen döntést hozhat a szervezetben, addig az </a:t>
            </a:r>
            <a:r>
              <a:rPr lang="hu-HU" sz="2800" dirty="0" err="1" smtClean="0"/>
              <a:t>intrapreneur</a:t>
            </a:r>
            <a:r>
              <a:rPr lang="hu-HU" sz="2800" dirty="0" smtClean="0"/>
              <a:t> a szervezeti korlátokat, szabályokat betartva dolgozhat.</a:t>
            </a:r>
          </a:p>
          <a:p>
            <a:pPr marL="0" indent="0">
              <a:buNone/>
            </a:pPr>
            <a:endParaRPr lang="en-US" sz="2800" dirty="0"/>
          </a:p>
        </p:txBody>
      </p:sp>
    </p:spTree>
    <p:extLst>
      <p:ext uri="{BB962C8B-B14F-4D97-AF65-F5344CB8AC3E}">
        <p14:creationId xmlns:p14="http://schemas.microsoft.com/office/powerpoint/2010/main" val="1972717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artalom helye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264" y="3521150"/>
            <a:ext cx="10384572" cy="2975903"/>
          </a:xfrm>
        </p:spPr>
      </p:pic>
      <p:sp>
        <p:nvSpPr>
          <p:cNvPr id="2" name="Cím 1"/>
          <p:cNvSpPr>
            <a:spLocks noGrp="1"/>
          </p:cNvSpPr>
          <p:nvPr>
            <p:ph type="title"/>
          </p:nvPr>
        </p:nvSpPr>
        <p:spPr>
          <a:xfrm>
            <a:off x="666749" y="239651"/>
            <a:ext cx="10772775" cy="857629"/>
          </a:xfrm>
        </p:spPr>
        <p:txBody>
          <a:bodyPr>
            <a:normAutofit/>
          </a:bodyPr>
          <a:lstStyle/>
          <a:p>
            <a:pPr algn="ctr"/>
            <a:r>
              <a:rPr lang="hu-HU" sz="4800" b="1" dirty="0"/>
              <a:t>E</a:t>
            </a:r>
            <a:r>
              <a:rPr lang="en-US" sz="4800" b="1" dirty="0" err="1" smtClean="0"/>
              <a:t>ntrepreneurship</a:t>
            </a:r>
            <a:r>
              <a:rPr lang="en-US" sz="4800" b="1" dirty="0" smtClean="0"/>
              <a:t> </a:t>
            </a:r>
            <a:r>
              <a:rPr lang="hu-HU" sz="4800" b="1" dirty="0" smtClean="0"/>
              <a:t>vs. I</a:t>
            </a:r>
            <a:r>
              <a:rPr lang="en-US" sz="4800" b="1" dirty="0" err="1" smtClean="0"/>
              <a:t>ntrapreneurship</a:t>
            </a:r>
            <a:endParaRPr lang="hu-HU" sz="4800" dirty="0"/>
          </a:p>
        </p:txBody>
      </p:sp>
      <p:sp>
        <p:nvSpPr>
          <p:cNvPr id="8" name="Szövegdoboz 7"/>
          <p:cNvSpPr txBox="1"/>
          <p:nvPr/>
        </p:nvSpPr>
        <p:spPr>
          <a:xfrm>
            <a:off x="481265" y="1443789"/>
            <a:ext cx="5053262" cy="2031325"/>
          </a:xfrm>
          <a:prstGeom prst="rect">
            <a:avLst/>
          </a:prstGeom>
          <a:noFill/>
        </p:spPr>
        <p:txBody>
          <a:bodyPr wrap="square" rtlCol="0">
            <a:spAutoFit/>
          </a:bodyPr>
          <a:lstStyle/>
          <a:p>
            <a:r>
              <a:rPr lang="hu-HU" sz="2800" b="1" dirty="0" err="1"/>
              <a:t>Intrapreneurship</a:t>
            </a:r>
            <a:r>
              <a:rPr lang="hu-HU" sz="2800" b="1" dirty="0"/>
              <a:t>	</a:t>
            </a:r>
            <a:endParaRPr lang="hu-HU" sz="2800" b="1" dirty="0" smtClean="0"/>
          </a:p>
          <a:p>
            <a:endParaRPr lang="hu-HU" b="1" dirty="0" smtClean="0"/>
          </a:p>
          <a:p>
            <a:pPr marL="285750" indent="-285750" algn="just">
              <a:buFont typeface="Arial" panose="020B0604020202020204" pitchFamily="34" charset="0"/>
              <a:buChar char="•"/>
            </a:pPr>
            <a:r>
              <a:rPr lang="hu-HU" sz="2000" dirty="0"/>
              <a:t>e</a:t>
            </a:r>
            <a:r>
              <a:rPr lang="hu-HU" sz="2000" dirty="0" smtClean="0"/>
              <a:t>gy </a:t>
            </a:r>
            <a:r>
              <a:rPr lang="hu-HU" sz="2000" dirty="0"/>
              <a:t>ballon felfújása mélyen a víz </a:t>
            </a:r>
            <a:r>
              <a:rPr lang="hu-HU" sz="2000" dirty="0" smtClean="0"/>
              <a:t>alatt</a:t>
            </a:r>
          </a:p>
          <a:p>
            <a:pPr marL="285750" indent="-285750" algn="just">
              <a:buFont typeface="Arial" panose="020B0604020202020204" pitchFamily="34" charset="0"/>
              <a:buChar char="•"/>
            </a:pPr>
            <a:r>
              <a:rPr lang="hu-HU" sz="2000" dirty="0"/>
              <a:t>s</a:t>
            </a:r>
            <a:r>
              <a:rPr lang="hu-HU" sz="2000" dirty="0" smtClean="0"/>
              <a:t>ok erőforrás áll rendelkezésre, ugyanakkor az erős szervezeti „nyomás” megnehezíti a ballon tágulását</a:t>
            </a:r>
            <a:endParaRPr lang="hu-HU" sz="2000" dirty="0"/>
          </a:p>
        </p:txBody>
      </p:sp>
      <p:sp>
        <p:nvSpPr>
          <p:cNvPr id="9" name="Szövegdoboz 8"/>
          <p:cNvSpPr txBox="1"/>
          <p:nvPr/>
        </p:nvSpPr>
        <p:spPr>
          <a:xfrm>
            <a:off x="6053136" y="1443788"/>
            <a:ext cx="5053262" cy="1723549"/>
          </a:xfrm>
          <a:prstGeom prst="rect">
            <a:avLst/>
          </a:prstGeom>
          <a:noFill/>
        </p:spPr>
        <p:txBody>
          <a:bodyPr wrap="square" rtlCol="0">
            <a:spAutoFit/>
          </a:bodyPr>
          <a:lstStyle/>
          <a:p>
            <a:r>
              <a:rPr lang="hu-HU" sz="2800" b="1" dirty="0" err="1" smtClean="0"/>
              <a:t>Entrepreneurship</a:t>
            </a:r>
            <a:r>
              <a:rPr lang="hu-HU" sz="2800" b="1" dirty="0"/>
              <a:t>	</a:t>
            </a:r>
            <a:endParaRPr lang="hu-HU" sz="2800" b="1" dirty="0" smtClean="0"/>
          </a:p>
          <a:p>
            <a:endParaRPr lang="hu-HU" b="1" dirty="0" smtClean="0"/>
          </a:p>
          <a:p>
            <a:pPr marL="285750" indent="-285750" algn="just">
              <a:buFont typeface="Arial" panose="020B0604020202020204" pitchFamily="34" charset="0"/>
              <a:buChar char="•"/>
            </a:pPr>
            <a:r>
              <a:rPr lang="hu-HU" sz="2000" dirty="0"/>
              <a:t>e</a:t>
            </a:r>
            <a:r>
              <a:rPr lang="hu-HU" sz="2000" dirty="0" smtClean="0"/>
              <a:t>gy </a:t>
            </a:r>
            <a:r>
              <a:rPr lang="hu-HU" sz="2000" dirty="0"/>
              <a:t>ballon felfújása </a:t>
            </a:r>
            <a:r>
              <a:rPr lang="hu-HU" sz="2000" dirty="0" smtClean="0"/>
              <a:t>a világűrben</a:t>
            </a:r>
          </a:p>
          <a:p>
            <a:pPr marL="285750" indent="-285750" algn="just">
              <a:buFont typeface="Arial" panose="020B0604020202020204" pitchFamily="34" charset="0"/>
              <a:buChar char="•"/>
            </a:pPr>
            <a:r>
              <a:rPr lang="hu-HU" sz="2000" dirty="0"/>
              <a:t>n</a:t>
            </a:r>
            <a:r>
              <a:rPr lang="hu-HU" sz="2000" dirty="0" smtClean="0"/>
              <a:t>incs ellenállás, ellenkezés,</a:t>
            </a:r>
          </a:p>
          <a:p>
            <a:pPr marL="285750" indent="-285750" algn="just">
              <a:buFont typeface="Arial" panose="020B0604020202020204" pitchFamily="34" charset="0"/>
              <a:buChar char="•"/>
            </a:pPr>
            <a:r>
              <a:rPr lang="hu-HU" sz="2000" dirty="0" smtClean="0"/>
              <a:t>de erőforrások sincsenek</a:t>
            </a:r>
            <a:endParaRPr lang="hu-HU" sz="2000" dirty="0"/>
          </a:p>
        </p:txBody>
      </p:sp>
    </p:spTree>
    <p:extLst>
      <p:ext uri="{BB962C8B-B14F-4D97-AF65-F5344CB8AC3E}">
        <p14:creationId xmlns:p14="http://schemas.microsoft.com/office/powerpoint/2010/main" val="18193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1" y="0"/>
            <a:ext cx="11863136" cy="890337"/>
          </a:xfrm>
        </p:spPr>
        <p:txBody>
          <a:bodyPr>
            <a:normAutofit/>
          </a:bodyPr>
          <a:lstStyle/>
          <a:p>
            <a:r>
              <a:rPr lang="hu-HU" sz="4400" b="1" dirty="0" smtClean="0"/>
              <a:t>10 dolog, amit tudni kell az </a:t>
            </a:r>
            <a:r>
              <a:rPr lang="hu-HU" sz="4400" b="1" dirty="0" err="1" smtClean="0"/>
              <a:t>intrapreneurship-ről</a:t>
            </a:r>
            <a:endParaRPr lang="hu-HU" sz="4400" b="1" dirty="0"/>
          </a:p>
        </p:txBody>
      </p:sp>
      <p:sp>
        <p:nvSpPr>
          <p:cNvPr id="3" name="Tartalom helye 2"/>
          <p:cNvSpPr>
            <a:spLocks noGrp="1"/>
          </p:cNvSpPr>
          <p:nvPr>
            <p:ph idx="1"/>
          </p:nvPr>
        </p:nvSpPr>
        <p:spPr>
          <a:xfrm>
            <a:off x="228601" y="974558"/>
            <a:ext cx="11562345" cy="5317958"/>
          </a:xfrm>
        </p:spPr>
        <p:txBody>
          <a:bodyPr/>
          <a:lstStyle/>
          <a:p>
            <a:pPr marL="457200" indent="-457200">
              <a:buFont typeface="+mj-lt"/>
              <a:buAutoNum type="arabicPeriod"/>
            </a:pPr>
            <a:r>
              <a:rPr lang="hu-HU" b="1" dirty="0" smtClean="0"/>
              <a:t>Fókusz</a:t>
            </a:r>
          </a:p>
          <a:p>
            <a:pPr marL="360363" indent="-360363" algn="just">
              <a:buFont typeface="Arial" panose="020B0604020202020204" pitchFamily="34" charset="0"/>
              <a:buChar char="•"/>
            </a:pPr>
            <a:r>
              <a:rPr lang="hu-HU" dirty="0" smtClean="0"/>
              <a:t>Amíg a vállalkozó saját vízióval rendelkezik a vállalkozás egészére vonatkozóan, addig az </a:t>
            </a:r>
            <a:r>
              <a:rPr lang="hu-HU" dirty="0" err="1" smtClean="0"/>
              <a:t>intrapreneur-nek</a:t>
            </a:r>
            <a:r>
              <a:rPr lang="hu-HU" dirty="0" smtClean="0"/>
              <a:t> csupán </a:t>
            </a:r>
            <a:r>
              <a:rPr lang="hu-HU" b="1" dirty="0" smtClean="0"/>
              <a:t>a tágabb vízió egy részét kell látnia.</a:t>
            </a:r>
          </a:p>
          <a:p>
            <a:pPr marL="360363" indent="-360363" algn="just">
              <a:buFont typeface="Arial" panose="020B0604020202020204" pitchFamily="34" charset="0"/>
              <a:buChar char="•"/>
            </a:pPr>
            <a:r>
              <a:rPr lang="hu-HU" dirty="0" smtClean="0"/>
              <a:t>Az </a:t>
            </a:r>
            <a:r>
              <a:rPr lang="hu-HU" dirty="0" err="1" smtClean="0"/>
              <a:t>intrapreneur</a:t>
            </a:r>
            <a:r>
              <a:rPr lang="hu-HU" dirty="0" smtClean="0"/>
              <a:t> csupán végrehajtója a cég víziójának.</a:t>
            </a:r>
          </a:p>
          <a:p>
            <a:pPr marL="360363" indent="-360363" algn="just">
              <a:buFont typeface="Arial" panose="020B0604020202020204" pitchFamily="34" charset="0"/>
              <a:buChar char="•"/>
            </a:pPr>
            <a:r>
              <a:rPr lang="hu-HU" dirty="0" smtClean="0"/>
              <a:t>Az </a:t>
            </a:r>
            <a:r>
              <a:rPr lang="hu-HU" dirty="0" err="1" smtClean="0"/>
              <a:t>intrapreneur</a:t>
            </a:r>
            <a:r>
              <a:rPr lang="hu-HU" dirty="0" smtClean="0"/>
              <a:t> a cégen belül egy speciális probléma megoldásán dolgozik. Az </a:t>
            </a:r>
            <a:r>
              <a:rPr lang="hu-HU" dirty="0" err="1" smtClean="0"/>
              <a:t>intrapreneur</a:t>
            </a:r>
            <a:r>
              <a:rPr lang="hu-HU" dirty="0" smtClean="0"/>
              <a:t> is vállal kockázatot, de csupán a cégen belüli munkájával kapcsolatban.</a:t>
            </a:r>
          </a:p>
          <a:p>
            <a:pPr marL="360363" indent="-360363" algn="just">
              <a:buFont typeface="Arial" panose="020B0604020202020204" pitchFamily="34" charset="0"/>
              <a:buChar char="•"/>
            </a:pPr>
            <a:r>
              <a:rPr lang="hu-HU" dirty="0" smtClean="0"/>
              <a:t>A vállalkozótól eltérően az </a:t>
            </a:r>
            <a:r>
              <a:rPr lang="hu-HU" dirty="0" err="1" smtClean="0"/>
              <a:t>intrapreneur</a:t>
            </a:r>
            <a:r>
              <a:rPr lang="hu-HU" dirty="0" smtClean="0"/>
              <a:t> nem az egész vállalkozásra fókuszál, csupán annak adott folyamataira.</a:t>
            </a:r>
          </a:p>
          <a:p>
            <a:pPr marL="457200" indent="-457200">
              <a:buFont typeface="+mj-lt"/>
              <a:buAutoNum type="arabicPeriod" startAt="2"/>
            </a:pPr>
            <a:r>
              <a:rPr lang="hu-HU" b="1" dirty="0" smtClean="0"/>
              <a:t>Hatékonyság</a:t>
            </a:r>
          </a:p>
          <a:p>
            <a:pPr marL="360363" indent="-360363" algn="just">
              <a:buFont typeface="Arial" panose="020B0604020202020204" pitchFamily="34" charset="0"/>
              <a:buChar char="•"/>
            </a:pPr>
            <a:r>
              <a:rPr lang="hu-HU" dirty="0" smtClean="0"/>
              <a:t>Mind a vállalkozó, mind az </a:t>
            </a:r>
            <a:r>
              <a:rPr lang="hu-HU" dirty="0" err="1" smtClean="0"/>
              <a:t>intrapreneur</a:t>
            </a:r>
            <a:r>
              <a:rPr lang="hu-HU" dirty="0" smtClean="0"/>
              <a:t> arra törekszik, hogy minél hatékonyabban végezzék el a feladataikat a cég termelékenységének növelése érdekében.</a:t>
            </a:r>
          </a:p>
          <a:p>
            <a:pPr marL="360363" indent="-360363" algn="just">
              <a:buFont typeface="Arial" panose="020B0604020202020204" pitchFamily="34" charset="0"/>
              <a:buChar char="•"/>
            </a:pPr>
            <a:r>
              <a:rPr lang="hu-HU" dirty="0" smtClean="0"/>
              <a:t>Az </a:t>
            </a:r>
            <a:r>
              <a:rPr lang="hu-HU" dirty="0" err="1" smtClean="0"/>
              <a:t>intrapreneur</a:t>
            </a:r>
            <a:r>
              <a:rPr lang="hu-HU" dirty="0" smtClean="0"/>
              <a:t> alapvetően </a:t>
            </a:r>
            <a:r>
              <a:rPr lang="hu-HU" b="1" dirty="0" smtClean="0"/>
              <a:t>egy képzett problémamegoldó</a:t>
            </a:r>
            <a:r>
              <a:rPr lang="hu-HU" dirty="0" smtClean="0"/>
              <a:t>, aki a cégen belül fontos feladatokat teljesít.</a:t>
            </a:r>
          </a:p>
          <a:p>
            <a:pPr marL="360363" indent="-360363" algn="just">
              <a:buFont typeface="Arial" panose="020B0604020202020204" pitchFamily="34" charset="0"/>
              <a:buChar char="•"/>
            </a:pPr>
            <a:endParaRPr lang="hu-HU" dirty="0"/>
          </a:p>
        </p:txBody>
      </p:sp>
    </p:spTree>
    <p:extLst>
      <p:ext uri="{BB962C8B-B14F-4D97-AF65-F5344CB8AC3E}">
        <p14:creationId xmlns:p14="http://schemas.microsoft.com/office/powerpoint/2010/main" val="342520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1" y="0"/>
            <a:ext cx="11863136" cy="890337"/>
          </a:xfrm>
        </p:spPr>
        <p:txBody>
          <a:bodyPr>
            <a:normAutofit/>
          </a:bodyPr>
          <a:lstStyle/>
          <a:p>
            <a:r>
              <a:rPr lang="hu-HU" sz="4400" b="1" dirty="0" smtClean="0"/>
              <a:t>10 dolog, amit tudni kell az </a:t>
            </a:r>
            <a:r>
              <a:rPr lang="hu-HU" sz="4400" b="1" dirty="0" err="1" smtClean="0"/>
              <a:t>intrapreneurship-ről</a:t>
            </a:r>
            <a:endParaRPr lang="hu-HU" sz="4400" b="1" dirty="0"/>
          </a:p>
        </p:txBody>
      </p:sp>
      <p:sp>
        <p:nvSpPr>
          <p:cNvPr id="3" name="Tartalom helye 2"/>
          <p:cNvSpPr>
            <a:spLocks noGrp="1"/>
          </p:cNvSpPr>
          <p:nvPr>
            <p:ph idx="1"/>
          </p:nvPr>
        </p:nvSpPr>
        <p:spPr>
          <a:xfrm>
            <a:off x="228601" y="974558"/>
            <a:ext cx="11562345" cy="5317958"/>
          </a:xfrm>
        </p:spPr>
        <p:txBody>
          <a:bodyPr/>
          <a:lstStyle/>
          <a:p>
            <a:pPr marL="457200" indent="-457200">
              <a:buFont typeface="+mj-lt"/>
              <a:buAutoNum type="arabicPeriod" startAt="3"/>
            </a:pPr>
            <a:r>
              <a:rPr lang="hu-HU" b="1" dirty="0" smtClean="0"/>
              <a:t>Piaci megoldás</a:t>
            </a:r>
          </a:p>
          <a:p>
            <a:pPr marL="360363" indent="-360363" algn="just">
              <a:buFont typeface="Arial" panose="020B0604020202020204" pitchFamily="34" charset="0"/>
              <a:buChar char="•"/>
            </a:pPr>
            <a:r>
              <a:rPr lang="hu-HU" dirty="0" smtClean="0"/>
              <a:t>Az </a:t>
            </a:r>
            <a:r>
              <a:rPr lang="hu-HU" dirty="0" err="1" smtClean="0"/>
              <a:t>intrapreneur-ök</a:t>
            </a:r>
            <a:r>
              <a:rPr lang="hu-HU" dirty="0" smtClean="0"/>
              <a:t> a vállalaton belüli </a:t>
            </a:r>
            <a:r>
              <a:rPr lang="hu-HU" b="1" dirty="0" smtClean="0"/>
              <a:t>innovációk fő forrásai</a:t>
            </a:r>
            <a:r>
              <a:rPr lang="hu-HU" dirty="0" smtClean="0"/>
              <a:t>. </a:t>
            </a:r>
          </a:p>
          <a:p>
            <a:pPr marL="360363" indent="-360363" algn="just">
              <a:buFont typeface="Arial" panose="020B0604020202020204" pitchFamily="34" charset="0"/>
              <a:buChar char="•"/>
            </a:pPr>
            <a:r>
              <a:rPr lang="hu-HU" dirty="0" smtClean="0"/>
              <a:t>Egyedi piaci problémákra keresnek megoldásokat. </a:t>
            </a:r>
          </a:p>
          <a:p>
            <a:pPr marL="360363" indent="-360363" algn="just">
              <a:buFont typeface="Arial" panose="020B0604020202020204" pitchFamily="34" charset="0"/>
              <a:buChar char="•"/>
            </a:pPr>
            <a:r>
              <a:rPr lang="hu-HU" dirty="0" smtClean="0"/>
              <a:t>Amíg a vállalkozóknak saját maguknak kell kialakítaniuk, megszerezniük a piacukat, addig az </a:t>
            </a:r>
            <a:r>
              <a:rPr lang="hu-HU" dirty="0" err="1" smtClean="0"/>
              <a:t>intrapreneur-öknek</a:t>
            </a:r>
            <a:r>
              <a:rPr lang="hu-HU" dirty="0" smtClean="0"/>
              <a:t> már kialakult piacuk van.</a:t>
            </a:r>
          </a:p>
          <a:p>
            <a:pPr marL="360363" indent="-360363" algn="just">
              <a:buFont typeface="Arial" panose="020B0604020202020204" pitchFamily="34" charset="0"/>
              <a:buChar char="•"/>
            </a:pPr>
            <a:r>
              <a:rPr lang="hu-HU" dirty="0" smtClean="0"/>
              <a:t>Olyan eljárásokat, technológiákat és alkalmazásokat keresnek, amelyek segítségével a termelés növelését akadályozó korlátokat megszűntetik, a cég kapacitásait növelik.</a:t>
            </a:r>
          </a:p>
          <a:p>
            <a:pPr marL="457200" indent="-457200" algn="just">
              <a:buFont typeface="+mj-lt"/>
              <a:buAutoNum type="arabicPeriod" startAt="4"/>
            </a:pPr>
            <a:r>
              <a:rPr lang="hu-HU" b="1" dirty="0" err="1" smtClean="0"/>
              <a:t>Intrapreneur-ből</a:t>
            </a:r>
            <a:r>
              <a:rPr lang="hu-HU" b="1" dirty="0" smtClean="0"/>
              <a:t> vállalkozó</a:t>
            </a:r>
          </a:p>
          <a:p>
            <a:pPr marL="360363" indent="-360363" algn="just">
              <a:buFont typeface="Arial" panose="020B0604020202020204" pitchFamily="34" charset="0"/>
              <a:buChar char="•"/>
            </a:pPr>
            <a:r>
              <a:rPr lang="hu-HU" dirty="0" smtClean="0"/>
              <a:t>Az </a:t>
            </a:r>
            <a:r>
              <a:rPr lang="hu-HU" dirty="0" err="1" smtClean="0"/>
              <a:t>intrapreneur</a:t>
            </a:r>
            <a:r>
              <a:rPr lang="hu-HU" dirty="0" smtClean="0"/>
              <a:t> feladatvégzés közben gyakran elsajátítja azokat a képességeket, készségeket, amelyek </a:t>
            </a:r>
            <a:r>
              <a:rPr lang="hu-HU" b="1" dirty="0" smtClean="0"/>
              <a:t>szükségesek ahhoz, hogy vállalkozóvá váljon</a:t>
            </a:r>
            <a:r>
              <a:rPr lang="hu-HU" dirty="0" smtClean="0"/>
              <a:t>. </a:t>
            </a:r>
          </a:p>
          <a:p>
            <a:pPr marL="360363" indent="-360363" algn="just">
              <a:buFont typeface="Arial" panose="020B0604020202020204" pitchFamily="34" charset="0"/>
              <a:buChar char="•"/>
            </a:pPr>
            <a:r>
              <a:rPr lang="hu-HU" dirty="0" smtClean="0"/>
              <a:t>Az </a:t>
            </a:r>
            <a:r>
              <a:rPr lang="hu-HU" dirty="0" err="1" smtClean="0"/>
              <a:t>intrapreneurship</a:t>
            </a:r>
            <a:r>
              <a:rPr lang="hu-HU" dirty="0" smtClean="0"/>
              <a:t> tulajdonképpen az első lépés egy saját üzleti vállalkozás elindításához. </a:t>
            </a:r>
          </a:p>
          <a:p>
            <a:pPr marL="360363" indent="-360363" algn="just">
              <a:buFont typeface="Arial" panose="020B0604020202020204" pitchFamily="34" charset="0"/>
              <a:buChar char="•"/>
            </a:pPr>
            <a:endParaRPr lang="hu-HU" dirty="0" smtClean="0"/>
          </a:p>
          <a:p>
            <a:pPr marL="360363" indent="-360363" algn="just">
              <a:buFont typeface="Arial" panose="020B0604020202020204" pitchFamily="34" charset="0"/>
              <a:buChar char="•"/>
            </a:pPr>
            <a:endParaRPr lang="hu-HU" dirty="0"/>
          </a:p>
        </p:txBody>
      </p:sp>
    </p:spTree>
    <p:extLst>
      <p:ext uri="{BB962C8B-B14F-4D97-AF65-F5344CB8AC3E}">
        <p14:creationId xmlns:p14="http://schemas.microsoft.com/office/powerpoint/2010/main" val="2084264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1" y="0"/>
            <a:ext cx="11863136" cy="890337"/>
          </a:xfrm>
        </p:spPr>
        <p:txBody>
          <a:bodyPr>
            <a:normAutofit/>
          </a:bodyPr>
          <a:lstStyle/>
          <a:p>
            <a:r>
              <a:rPr lang="hu-HU" sz="4400" b="1" dirty="0" smtClean="0"/>
              <a:t>10 dolog, amit tudni kell az </a:t>
            </a:r>
            <a:r>
              <a:rPr lang="hu-HU" sz="4400" b="1" dirty="0" err="1" smtClean="0"/>
              <a:t>intrapreneurship-ről</a:t>
            </a:r>
            <a:endParaRPr lang="hu-HU" sz="4400" b="1" dirty="0"/>
          </a:p>
        </p:txBody>
      </p:sp>
      <p:sp>
        <p:nvSpPr>
          <p:cNvPr id="3" name="Tartalom helye 2"/>
          <p:cNvSpPr>
            <a:spLocks noGrp="1"/>
          </p:cNvSpPr>
          <p:nvPr>
            <p:ph idx="1"/>
          </p:nvPr>
        </p:nvSpPr>
        <p:spPr>
          <a:xfrm>
            <a:off x="228601" y="974558"/>
            <a:ext cx="11562345" cy="5317958"/>
          </a:xfrm>
        </p:spPr>
        <p:txBody>
          <a:bodyPr/>
          <a:lstStyle/>
          <a:p>
            <a:pPr marL="457200" indent="-457200">
              <a:buFont typeface="+mj-lt"/>
              <a:buAutoNum type="arabicPeriod" startAt="5"/>
            </a:pPr>
            <a:r>
              <a:rPr lang="hu-HU" b="1" dirty="0" smtClean="0"/>
              <a:t>Kísérletezés</a:t>
            </a:r>
          </a:p>
          <a:p>
            <a:pPr marL="360363" indent="-360363" algn="just">
              <a:buFont typeface="Arial" panose="020B0604020202020204" pitchFamily="34" charset="0"/>
              <a:buChar char="•"/>
            </a:pPr>
            <a:r>
              <a:rPr lang="hu-HU" dirty="0" smtClean="0"/>
              <a:t>Mind a vállalkozónak, mind az </a:t>
            </a:r>
            <a:r>
              <a:rPr lang="hu-HU" dirty="0" err="1" smtClean="0"/>
              <a:t>intrapreneur-nek</a:t>
            </a:r>
            <a:r>
              <a:rPr lang="hu-HU" dirty="0" smtClean="0"/>
              <a:t> kísérleteznie kell, újdonságokat kell kitalálnia.</a:t>
            </a:r>
          </a:p>
          <a:p>
            <a:pPr marL="360363" indent="-360363" algn="just">
              <a:buFont typeface="Arial" panose="020B0604020202020204" pitchFamily="34" charset="0"/>
              <a:buChar char="•"/>
            </a:pPr>
            <a:r>
              <a:rPr lang="hu-HU" dirty="0" smtClean="0"/>
              <a:t>Ehhez mozgástérre, </a:t>
            </a:r>
            <a:r>
              <a:rPr lang="hu-HU" b="1" dirty="0" smtClean="0"/>
              <a:t>autonómiára, függetlenségre van szükség</a:t>
            </a:r>
            <a:r>
              <a:rPr lang="hu-HU" dirty="0" smtClean="0"/>
              <a:t>, hogy az adott problémát többféle szemszögből is meg lehessen vizsgálni.</a:t>
            </a:r>
          </a:p>
          <a:p>
            <a:pPr marL="360363" indent="-360363" algn="just">
              <a:buFont typeface="Arial" panose="020B0604020202020204" pitchFamily="34" charset="0"/>
              <a:buChar char="•"/>
            </a:pPr>
            <a:r>
              <a:rPr lang="hu-HU" dirty="0" smtClean="0"/>
              <a:t>Ha a cég vezetése az </a:t>
            </a:r>
            <a:r>
              <a:rPr lang="hu-HU" dirty="0" err="1" smtClean="0"/>
              <a:t>intrapreneur</a:t>
            </a:r>
            <a:r>
              <a:rPr lang="hu-HU" dirty="0" smtClean="0"/>
              <a:t> minden egyes cselekedetét kontrolálni kívánja, akkor azzal akadályozza a kreatív, kísérleti folyamatokat.</a:t>
            </a:r>
          </a:p>
          <a:p>
            <a:pPr marL="457200" indent="-457200" algn="just">
              <a:buFont typeface="+mj-lt"/>
              <a:buAutoNum type="arabicPeriod" startAt="6"/>
            </a:pPr>
            <a:r>
              <a:rPr lang="hu-HU" b="1" dirty="0" smtClean="0"/>
              <a:t>Jövőbeli trendek</a:t>
            </a:r>
          </a:p>
          <a:p>
            <a:pPr marL="360363" indent="-360363" algn="just">
              <a:buFont typeface="Arial" panose="020B0604020202020204" pitchFamily="34" charset="0"/>
              <a:buChar char="•"/>
            </a:pPr>
            <a:r>
              <a:rPr lang="hu-HU" dirty="0" smtClean="0"/>
              <a:t>A sikeres </a:t>
            </a:r>
            <a:r>
              <a:rPr lang="hu-HU" dirty="0" err="1" smtClean="0"/>
              <a:t>intrapreneur-ök</a:t>
            </a:r>
            <a:r>
              <a:rPr lang="hu-HU" dirty="0" smtClean="0"/>
              <a:t> értik a trendeket.</a:t>
            </a:r>
          </a:p>
          <a:p>
            <a:pPr marL="360363" indent="-360363" algn="just">
              <a:buFont typeface="Arial" panose="020B0604020202020204" pitchFamily="34" charset="0"/>
              <a:buChar char="•"/>
            </a:pPr>
            <a:r>
              <a:rPr lang="hu-HU" dirty="0" smtClean="0"/>
              <a:t>A sikeres vállalkozások számos olyan </a:t>
            </a:r>
            <a:r>
              <a:rPr lang="hu-HU" dirty="0" err="1" smtClean="0"/>
              <a:t>intrapreneurt</a:t>
            </a:r>
            <a:r>
              <a:rPr lang="hu-HU" dirty="0" smtClean="0"/>
              <a:t> alkalmaznak, akik látják a jövőbeli trendeket, és még a versenytársak előtt megfelelnek nekik.</a:t>
            </a:r>
          </a:p>
          <a:p>
            <a:pPr marL="360363" indent="-360363" algn="just">
              <a:buFont typeface="Arial" panose="020B0604020202020204" pitchFamily="34" charset="0"/>
              <a:buChar char="•"/>
            </a:pPr>
            <a:r>
              <a:rPr lang="hu-HU" dirty="0" smtClean="0"/>
              <a:t>Ebben az értelemben a jó </a:t>
            </a:r>
            <a:r>
              <a:rPr lang="hu-HU" dirty="0" err="1" smtClean="0"/>
              <a:t>intrapreneur-ök</a:t>
            </a:r>
            <a:r>
              <a:rPr lang="hu-HU" dirty="0" smtClean="0"/>
              <a:t> a vállalkozás </a:t>
            </a:r>
            <a:r>
              <a:rPr lang="hu-HU" b="1" dirty="0" smtClean="0"/>
              <a:t>legfontosabb erőforrásai</a:t>
            </a:r>
            <a:r>
              <a:rPr lang="hu-HU" dirty="0" smtClean="0"/>
              <a:t>.</a:t>
            </a:r>
            <a:endParaRPr lang="hu-HU" dirty="0"/>
          </a:p>
        </p:txBody>
      </p:sp>
    </p:spTree>
    <p:extLst>
      <p:ext uri="{BB962C8B-B14F-4D97-AF65-F5344CB8AC3E}">
        <p14:creationId xmlns:p14="http://schemas.microsoft.com/office/powerpoint/2010/main" val="403576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1" y="0"/>
            <a:ext cx="11863136" cy="890337"/>
          </a:xfrm>
        </p:spPr>
        <p:txBody>
          <a:bodyPr>
            <a:normAutofit/>
          </a:bodyPr>
          <a:lstStyle/>
          <a:p>
            <a:r>
              <a:rPr lang="hu-HU" sz="4400" b="1" dirty="0" smtClean="0"/>
              <a:t>10 dolog, amit tudni kell az </a:t>
            </a:r>
            <a:r>
              <a:rPr lang="hu-HU" sz="4400" b="1" dirty="0" err="1" smtClean="0"/>
              <a:t>intrapreneurship-ről</a:t>
            </a:r>
            <a:endParaRPr lang="hu-HU" sz="4400" b="1" dirty="0"/>
          </a:p>
        </p:txBody>
      </p:sp>
      <p:sp>
        <p:nvSpPr>
          <p:cNvPr id="3" name="Tartalom helye 2"/>
          <p:cNvSpPr>
            <a:spLocks noGrp="1"/>
          </p:cNvSpPr>
          <p:nvPr>
            <p:ph idx="1"/>
          </p:nvPr>
        </p:nvSpPr>
        <p:spPr>
          <a:xfrm>
            <a:off x="228601" y="974557"/>
            <a:ext cx="11562345" cy="5618747"/>
          </a:xfrm>
        </p:spPr>
        <p:txBody>
          <a:bodyPr>
            <a:normAutofit lnSpcReduction="10000"/>
          </a:bodyPr>
          <a:lstStyle/>
          <a:p>
            <a:pPr marL="457200" indent="-457200">
              <a:buFont typeface="+mj-lt"/>
              <a:buAutoNum type="arabicPeriod" startAt="7"/>
            </a:pPr>
            <a:r>
              <a:rPr lang="hu-HU" b="1" dirty="0" smtClean="0"/>
              <a:t>A vállalkozás fejlődését meghatározó </a:t>
            </a:r>
            <a:r>
              <a:rPr lang="hu-HU" b="1" dirty="0" err="1" smtClean="0"/>
              <a:t>intrapreneur</a:t>
            </a:r>
            <a:endParaRPr lang="hu-HU" b="1" dirty="0" smtClean="0"/>
          </a:p>
          <a:p>
            <a:pPr marL="360363" indent="-360363" algn="just">
              <a:buFont typeface="Arial" panose="020B0604020202020204" pitchFamily="34" charset="0"/>
              <a:buChar char="•"/>
            </a:pPr>
            <a:r>
              <a:rPr lang="hu-HU" dirty="0" smtClean="0"/>
              <a:t>Az </a:t>
            </a:r>
            <a:r>
              <a:rPr lang="hu-HU" dirty="0" err="1" smtClean="0"/>
              <a:t>intrapreneur-ök</a:t>
            </a:r>
            <a:r>
              <a:rPr lang="hu-HU" dirty="0" smtClean="0"/>
              <a:t> képzik a fejlődés motorját, a </a:t>
            </a:r>
            <a:r>
              <a:rPr lang="hu-HU" b="1" dirty="0" smtClean="0"/>
              <a:t>hajtóerőt a vállalkozásban</a:t>
            </a:r>
            <a:r>
              <a:rPr lang="hu-HU" dirty="0" smtClean="0"/>
              <a:t>.</a:t>
            </a:r>
          </a:p>
          <a:p>
            <a:pPr marL="360363" indent="-360363" algn="just">
              <a:buFont typeface="Arial" panose="020B0604020202020204" pitchFamily="34" charset="0"/>
              <a:buChar char="•"/>
            </a:pPr>
            <a:r>
              <a:rPr lang="hu-HU" dirty="0"/>
              <a:t>Idővel az </a:t>
            </a:r>
            <a:r>
              <a:rPr lang="hu-HU" dirty="0" err="1"/>
              <a:t>intrapreneur-ök</a:t>
            </a:r>
            <a:r>
              <a:rPr lang="hu-HU" dirty="0"/>
              <a:t> a cég vezetőségének az alkotóelemeivé válhatnak</a:t>
            </a:r>
            <a:r>
              <a:rPr lang="hu-HU" dirty="0" smtClean="0"/>
              <a:t>.</a:t>
            </a:r>
          </a:p>
          <a:p>
            <a:pPr marL="360363" indent="-360363" algn="just">
              <a:buFont typeface="Arial" panose="020B0604020202020204" pitchFamily="34" charset="0"/>
              <a:buChar char="•"/>
            </a:pPr>
            <a:r>
              <a:rPr lang="hu-HU" dirty="0" smtClean="0"/>
              <a:t>A cég működésének valamennyi szintjét átlátják. </a:t>
            </a:r>
          </a:p>
          <a:p>
            <a:pPr marL="360363" indent="-360363" algn="just">
              <a:buFont typeface="Arial" panose="020B0604020202020204" pitchFamily="34" charset="0"/>
              <a:buChar char="•"/>
            </a:pPr>
            <a:r>
              <a:rPr lang="hu-HU" dirty="0" smtClean="0"/>
              <a:t>Alulról kezdve, a vállalkozásra úgy tekintenek, mint eljárások összességére, amelyben valamennyi folyamatot fejleszteni kell.</a:t>
            </a:r>
          </a:p>
          <a:p>
            <a:pPr marL="457200" indent="-457200" algn="just">
              <a:buFont typeface="+mj-lt"/>
              <a:buAutoNum type="arabicPeriod" startAt="8"/>
            </a:pPr>
            <a:r>
              <a:rPr lang="hu-HU" b="1" dirty="0" smtClean="0"/>
              <a:t>Az </a:t>
            </a:r>
            <a:r>
              <a:rPr lang="hu-HU" b="1" dirty="0" err="1" smtClean="0"/>
              <a:t>intrapreneur</a:t>
            </a:r>
            <a:r>
              <a:rPr lang="hu-HU" b="1" dirty="0" smtClean="0"/>
              <a:t> személyes fejlődése</a:t>
            </a:r>
          </a:p>
          <a:p>
            <a:pPr marL="360363" indent="-360363" algn="just">
              <a:buFont typeface="Arial" panose="020B0604020202020204" pitchFamily="34" charset="0"/>
              <a:buChar char="•"/>
            </a:pPr>
            <a:r>
              <a:rPr lang="hu-HU" dirty="0" smtClean="0"/>
              <a:t>A vállalkozásnak támogatnia kell és el kell ismernie a sikeres </a:t>
            </a:r>
            <a:r>
              <a:rPr lang="hu-HU" dirty="0" err="1" smtClean="0"/>
              <a:t>intrapreneur-öket</a:t>
            </a:r>
            <a:r>
              <a:rPr lang="hu-HU" dirty="0" smtClean="0"/>
              <a:t>, biztosítani kell számukra </a:t>
            </a:r>
            <a:r>
              <a:rPr lang="hu-HU" b="1" dirty="0" smtClean="0"/>
              <a:t>fejlődési lehetőségeket</a:t>
            </a:r>
            <a:r>
              <a:rPr lang="hu-HU" dirty="0" smtClean="0"/>
              <a:t>.</a:t>
            </a:r>
          </a:p>
          <a:p>
            <a:pPr marL="360363" indent="-360363" algn="just">
              <a:buFont typeface="Arial" panose="020B0604020202020204" pitchFamily="34" charset="0"/>
              <a:buChar char="•"/>
            </a:pPr>
            <a:r>
              <a:rPr lang="hu-HU" dirty="0" smtClean="0"/>
              <a:t>Ha ezt felismeri a vállalkozás, akkor sikeres lesz, növekedni fog, mivel az </a:t>
            </a:r>
            <a:r>
              <a:rPr lang="hu-HU" dirty="0" err="1" smtClean="0"/>
              <a:t>intrapreneur</a:t>
            </a:r>
            <a:r>
              <a:rPr lang="hu-HU" dirty="0" smtClean="0"/>
              <a:t> az egyik legfontosabb alkotóeleme az innovatív, növekvő vállalkozásoknak.</a:t>
            </a:r>
          </a:p>
          <a:p>
            <a:pPr marL="360363" indent="-360363" algn="just">
              <a:buFont typeface="Arial" panose="020B0604020202020204" pitchFamily="34" charset="0"/>
              <a:buChar char="•"/>
            </a:pPr>
            <a:r>
              <a:rPr lang="hu-HU" dirty="0" smtClean="0"/>
              <a:t>A vállalkozásnak minden szinten </a:t>
            </a:r>
            <a:r>
              <a:rPr lang="hu-HU" dirty="0" err="1" smtClean="0"/>
              <a:t>intrapreneur</a:t>
            </a:r>
            <a:r>
              <a:rPr lang="hu-HU" dirty="0" smtClean="0"/>
              <a:t>-ökre van szüksége ahhoz, hogy kezeljék a problémákat és integrálják a folyamatokat egy nagyobb egységbe.</a:t>
            </a:r>
          </a:p>
          <a:p>
            <a:pPr marL="360363" indent="-360363" algn="just">
              <a:buFont typeface="Arial" panose="020B0604020202020204" pitchFamily="34" charset="0"/>
              <a:buChar char="•"/>
            </a:pPr>
            <a:r>
              <a:rPr lang="hu-HU" dirty="0" smtClean="0"/>
              <a:t>Ha az </a:t>
            </a:r>
            <a:r>
              <a:rPr lang="hu-HU" dirty="0" err="1" smtClean="0"/>
              <a:t>intrapreneur</a:t>
            </a:r>
            <a:r>
              <a:rPr lang="hu-HU" dirty="0" smtClean="0"/>
              <a:t> otthagyja a céget, akkor a versenytárs fog fejlődni, növekedni.</a:t>
            </a:r>
          </a:p>
          <a:p>
            <a:pPr marL="360363" indent="-360363" algn="just">
              <a:buFont typeface="Arial" panose="020B0604020202020204" pitchFamily="34" charset="0"/>
              <a:buChar char="•"/>
            </a:pPr>
            <a:endParaRPr lang="hu-HU" dirty="0"/>
          </a:p>
        </p:txBody>
      </p:sp>
    </p:spTree>
    <p:extLst>
      <p:ext uri="{BB962C8B-B14F-4D97-AF65-F5344CB8AC3E}">
        <p14:creationId xmlns:p14="http://schemas.microsoft.com/office/powerpoint/2010/main" val="13378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1" y="0"/>
            <a:ext cx="11863136" cy="890337"/>
          </a:xfrm>
        </p:spPr>
        <p:txBody>
          <a:bodyPr>
            <a:normAutofit/>
          </a:bodyPr>
          <a:lstStyle/>
          <a:p>
            <a:r>
              <a:rPr lang="hu-HU" sz="4400" b="1" dirty="0" smtClean="0"/>
              <a:t>10 dolog, amit tudni kell az </a:t>
            </a:r>
            <a:r>
              <a:rPr lang="hu-HU" sz="4400" b="1" dirty="0" err="1" smtClean="0"/>
              <a:t>intrapreneurship-ről</a:t>
            </a:r>
            <a:endParaRPr lang="hu-HU" sz="4400" b="1" dirty="0"/>
          </a:p>
        </p:txBody>
      </p:sp>
      <p:sp>
        <p:nvSpPr>
          <p:cNvPr id="3" name="Tartalom helye 2"/>
          <p:cNvSpPr>
            <a:spLocks noGrp="1"/>
          </p:cNvSpPr>
          <p:nvPr>
            <p:ph idx="1"/>
          </p:nvPr>
        </p:nvSpPr>
        <p:spPr>
          <a:xfrm>
            <a:off x="228601" y="974557"/>
            <a:ext cx="11562345" cy="5618747"/>
          </a:xfrm>
        </p:spPr>
        <p:txBody>
          <a:bodyPr>
            <a:normAutofit/>
          </a:bodyPr>
          <a:lstStyle/>
          <a:p>
            <a:pPr marL="457200" indent="-457200">
              <a:buFont typeface="+mj-lt"/>
              <a:buAutoNum type="arabicPeriod" startAt="9"/>
            </a:pPr>
            <a:r>
              <a:rPr lang="hu-HU" b="1" dirty="0" smtClean="0"/>
              <a:t>Befektetők, nem csak alkalmazottak</a:t>
            </a:r>
          </a:p>
          <a:p>
            <a:pPr marL="360363" indent="-360363" algn="just">
              <a:buFont typeface="Arial" panose="020B0604020202020204" pitchFamily="34" charset="0"/>
              <a:buChar char="•"/>
            </a:pPr>
            <a:r>
              <a:rPr lang="hu-HU" dirty="0" smtClean="0"/>
              <a:t>Az </a:t>
            </a:r>
            <a:r>
              <a:rPr lang="hu-HU" dirty="0" err="1" smtClean="0"/>
              <a:t>intrapreneur-ök</a:t>
            </a:r>
            <a:r>
              <a:rPr lang="hu-HU" dirty="0" smtClean="0"/>
              <a:t> nem csupán az idejüket fektetik az adott vállalkozásba, hanem a képességeiket, készségeiket is.</a:t>
            </a:r>
          </a:p>
          <a:p>
            <a:pPr marL="360363" indent="-360363" algn="just">
              <a:buFont typeface="Arial" panose="020B0604020202020204" pitchFamily="34" charset="0"/>
              <a:buChar char="•"/>
            </a:pPr>
            <a:r>
              <a:rPr lang="hu-HU" dirty="0" smtClean="0"/>
              <a:t>Mivel az </a:t>
            </a:r>
            <a:r>
              <a:rPr lang="hu-HU" dirty="0" err="1" smtClean="0"/>
              <a:t>intrapreneur-ök</a:t>
            </a:r>
            <a:r>
              <a:rPr lang="hu-HU" dirty="0" smtClean="0"/>
              <a:t> is úgy fejlődnek, ha a cég is fejlődik, ezért ebben az értelemben nemcsak alkalmazottak, hanem </a:t>
            </a:r>
            <a:r>
              <a:rPr lang="hu-HU" b="1" dirty="0" smtClean="0"/>
              <a:t>a vállalkozás befektetői is </a:t>
            </a:r>
            <a:r>
              <a:rPr lang="hu-HU" dirty="0" smtClean="0"/>
              <a:t>egyben.</a:t>
            </a:r>
          </a:p>
          <a:p>
            <a:pPr marL="360363" indent="-360363" algn="just">
              <a:buFont typeface="Arial" panose="020B0604020202020204" pitchFamily="34" charset="0"/>
              <a:buChar char="•"/>
            </a:pPr>
            <a:r>
              <a:rPr lang="hu-HU" dirty="0" smtClean="0"/>
              <a:t>Szimbiotikus kapcsolat áll fenn a vállalkozás és az </a:t>
            </a:r>
            <a:r>
              <a:rPr lang="hu-HU" dirty="0" err="1" smtClean="0"/>
              <a:t>intrapreneur</a:t>
            </a:r>
            <a:r>
              <a:rPr lang="hu-HU" dirty="0" smtClean="0"/>
              <a:t> között: ha cég segít neki, cserébe ő is segít a cégnek.</a:t>
            </a:r>
          </a:p>
          <a:p>
            <a:pPr marL="457200" indent="-457200" algn="just">
              <a:buFont typeface="+mj-lt"/>
              <a:buAutoNum type="arabicPeriod" startAt="10"/>
            </a:pPr>
            <a:r>
              <a:rPr lang="hu-HU" b="1" dirty="0" smtClean="0"/>
              <a:t>A vállalkozó feladata jó </a:t>
            </a:r>
            <a:r>
              <a:rPr lang="hu-HU" b="1" dirty="0" err="1" smtClean="0"/>
              <a:t>intrapreneur-öket</a:t>
            </a:r>
            <a:r>
              <a:rPr lang="hu-HU" b="1" dirty="0" smtClean="0"/>
              <a:t> alkalmazni</a:t>
            </a:r>
          </a:p>
          <a:p>
            <a:pPr marL="360363" indent="-360363" algn="just">
              <a:buFont typeface="Arial" panose="020B0604020202020204" pitchFamily="34" charset="0"/>
              <a:buChar char="•"/>
            </a:pPr>
            <a:r>
              <a:rPr lang="hu-HU" dirty="0" smtClean="0"/>
              <a:t>Ha egy vállalkozás nő, agilis, innovatív gondolkodású </a:t>
            </a:r>
            <a:r>
              <a:rPr lang="hu-HU" dirty="0" err="1" smtClean="0"/>
              <a:t>intrapreneur-ök</a:t>
            </a:r>
            <a:r>
              <a:rPr lang="hu-HU" dirty="0" smtClean="0"/>
              <a:t> alkalmazására lesz szükség.</a:t>
            </a:r>
          </a:p>
          <a:p>
            <a:pPr marL="360363" indent="-360363" algn="just">
              <a:buFont typeface="Arial" panose="020B0604020202020204" pitchFamily="34" charset="0"/>
              <a:buChar char="•"/>
            </a:pPr>
            <a:r>
              <a:rPr lang="hu-HU" dirty="0" smtClean="0"/>
              <a:t>Egy fajta körforgás alakul ki, ha egy </a:t>
            </a:r>
            <a:r>
              <a:rPr lang="hu-HU" dirty="0" err="1" smtClean="0"/>
              <a:t>intrapreneur</a:t>
            </a:r>
            <a:r>
              <a:rPr lang="hu-HU" dirty="0" smtClean="0"/>
              <a:t> feljebb lép, a helyére találnia kell maga alatt a cégen belül egy másik tehetséges </a:t>
            </a:r>
            <a:r>
              <a:rPr lang="hu-HU" dirty="0" err="1" smtClean="0"/>
              <a:t>intrapreneurt</a:t>
            </a:r>
            <a:r>
              <a:rPr lang="hu-HU" dirty="0"/>
              <a:t>.</a:t>
            </a:r>
          </a:p>
          <a:p>
            <a:pPr marL="360363" indent="-360363" algn="just">
              <a:buFont typeface="Arial" panose="020B0604020202020204" pitchFamily="34" charset="0"/>
              <a:buChar char="•"/>
            </a:pPr>
            <a:endParaRPr lang="hu-HU" dirty="0"/>
          </a:p>
        </p:txBody>
      </p:sp>
    </p:spTree>
    <p:extLst>
      <p:ext uri="{BB962C8B-B14F-4D97-AF65-F5344CB8AC3E}">
        <p14:creationId xmlns:p14="http://schemas.microsoft.com/office/powerpoint/2010/main" val="611437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0340" y="0"/>
            <a:ext cx="10772775" cy="842211"/>
          </a:xfrm>
        </p:spPr>
        <p:txBody>
          <a:bodyPr>
            <a:normAutofit/>
          </a:bodyPr>
          <a:lstStyle/>
          <a:p>
            <a:r>
              <a:rPr lang="hu-HU" sz="4400" b="1" dirty="0" smtClean="0"/>
              <a:t>6 </a:t>
            </a:r>
            <a:r>
              <a:rPr lang="hu-HU" sz="4400" b="1" dirty="0" err="1" smtClean="0"/>
              <a:t>Intrapreneurship</a:t>
            </a:r>
            <a:r>
              <a:rPr lang="hu-HU" sz="4400" b="1" dirty="0" smtClean="0"/>
              <a:t> modell</a:t>
            </a:r>
            <a:endParaRPr lang="hu-HU" sz="4400" b="1" dirty="0"/>
          </a:p>
        </p:txBody>
      </p:sp>
      <p:pic>
        <p:nvPicPr>
          <p:cNvPr id="4" name="Picture 2" descr="6 Intrapreneurship Programs">
            <a:extLst>
              <a:ext uri="{FF2B5EF4-FFF2-40B4-BE49-F238E27FC236}">
                <a16:creationId xmlns:a16="http://schemas.microsoft.com/office/drawing/2014/main" id="{A80FFAF1-3DAF-4922-BB06-9DBFA1B92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63" y="830179"/>
            <a:ext cx="11088369" cy="5649642"/>
          </a:xfrm>
          <a:prstGeom prst="rect">
            <a:avLst/>
          </a:prstGeom>
          <a:noFill/>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CBB01027-28EE-408F-A2F1-03A43E5C2D8B}"/>
              </a:ext>
            </a:extLst>
          </p:cNvPr>
          <p:cNvSpPr txBox="1"/>
          <p:nvPr/>
        </p:nvSpPr>
        <p:spPr>
          <a:xfrm>
            <a:off x="4847171" y="6488668"/>
            <a:ext cx="7344829" cy="369332"/>
          </a:xfrm>
          <a:prstGeom prst="rect">
            <a:avLst/>
          </a:prstGeom>
          <a:noFill/>
        </p:spPr>
        <p:txBody>
          <a:bodyPr wrap="square" rtlCol="0">
            <a:spAutoFit/>
          </a:bodyPr>
          <a:lstStyle/>
          <a:p>
            <a:r>
              <a:rPr lang="hu-HU" dirty="0" err="1">
                <a:solidFill>
                  <a:srgbClr val="333333"/>
                </a:solidFill>
                <a:latin typeface="Calibri"/>
              </a:rPr>
              <a:t>Source</a:t>
            </a:r>
            <a:r>
              <a:rPr lang="hu-HU" dirty="0">
                <a:solidFill>
                  <a:srgbClr val="333333"/>
                </a:solidFill>
                <a:latin typeface="Calibri"/>
              </a:rPr>
              <a:t>: https://www.whataventure.com/blog/6-intrapreneurship-programs</a:t>
            </a:r>
          </a:p>
        </p:txBody>
      </p:sp>
    </p:spTree>
    <p:extLst>
      <p:ext uri="{BB962C8B-B14F-4D97-AF65-F5344CB8AC3E}">
        <p14:creationId xmlns:p14="http://schemas.microsoft.com/office/powerpoint/2010/main" val="39943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457200" indent="-457200">
              <a:buFont typeface="+mj-lt"/>
              <a:buAutoNum type="arabicPeriod"/>
            </a:pPr>
            <a:r>
              <a:rPr lang="hu-HU" sz="3200" b="1" dirty="0" err="1" smtClean="0"/>
              <a:t>Speed</a:t>
            </a:r>
            <a:r>
              <a:rPr lang="hu-HU" sz="3200" b="1" dirty="0" smtClean="0"/>
              <a:t> </a:t>
            </a:r>
            <a:r>
              <a:rPr lang="hu-HU" sz="3200" b="1" dirty="0" err="1" smtClean="0"/>
              <a:t>boat</a:t>
            </a:r>
            <a:r>
              <a:rPr lang="hu-HU" sz="3200" b="1" dirty="0" smtClean="0"/>
              <a:t> modell</a:t>
            </a:r>
          </a:p>
          <a:p>
            <a:pPr marL="360363" indent="-360363" algn="just">
              <a:buFont typeface="Arial" panose="020B0604020202020204" pitchFamily="34" charset="0"/>
              <a:buChar char="•"/>
            </a:pPr>
            <a:r>
              <a:rPr lang="hu-HU" dirty="0" smtClean="0"/>
              <a:t>Különálló részleget hoznak belső szakértőkből, általában </a:t>
            </a:r>
            <a:r>
              <a:rPr lang="hu-HU" dirty="0"/>
              <a:t>10-20 fős csoportot </a:t>
            </a:r>
            <a:r>
              <a:rPr lang="hu-HU" dirty="0" smtClean="0"/>
              <a:t>alakítanak ki.</a:t>
            </a:r>
          </a:p>
          <a:p>
            <a:pPr marL="360363" indent="-360363" algn="just">
              <a:buFont typeface="Arial" panose="020B0604020202020204" pitchFamily="34" charset="0"/>
              <a:buChar char="•"/>
            </a:pPr>
            <a:r>
              <a:rPr lang="hu-HU" dirty="0" smtClean="0"/>
              <a:t>A fő feladatuk, hogy </a:t>
            </a:r>
            <a:r>
              <a:rPr lang="hu-HU" i="1" dirty="0" smtClean="0"/>
              <a:t>új üzleti ötletet generáljanak</a:t>
            </a:r>
            <a:r>
              <a:rPr lang="hu-HU" dirty="0" smtClean="0"/>
              <a:t>, </a:t>
            </a:r>
            <a:r>
              <a:rPr lang="hu-HU" dirty="0" err="1" smtClean="0"/>
              <a:t>validálják</a:t>
            </a:r>
            <a:r>
              <a:rPr lang="hu-HU" dirty="0" smtClean="0"/>
              <a:t> ezeket és bemutassák a cég vezetésének, akik döntést hoznak arról, hogy támogatják-e az elképzelést.</a:t>
            </a:r>
          </a:p>
          <a:p>
            <a:pPr marL="360363" indent="-360363" algn="just">
              <a:buFont typeface="Arial" panose="020B0604020202020204" pitchFamily="34" charset="0"/>
              <a:buChar char="•"/>
            </a:pPr>
            <a:r>
              <a:rPr lang="hu-HU" dirty="0" smtClean="0"/>
              <a:t>Ha pozitív döntés születik, el kezdik megvalósítani az innovatív üzleti ötletet.</a:t>
            </a:r>
          </a:p>
          <a:p>
            <a:pPr marL="360363" indent="-360363" algn="just">
              <a:buFont typeface="Arial" panose="020B0604020202020204" pitchFamily="34" charset="0"/>
              <a:buChar char="•"/>
            </a:pPr>
            <a:r>
              <a:rPr lang="hu-HU" dirty="0"/>
              <a:t>A</a:t>
            </a:r>
            <a:r>
              <a:rPr lang="hu-HU" dirty="0" smtClean="0"/>
              <a:t>z </a:t>
            </a:r>
            <a:r>
              <a:rPr lang="hu-HU" dirty="0" err="1" smtClean="0"/>
              <a:t>intrapreneurship</a:t>
            </a:r>
            <a:r>
              <a:rPr lang="hu-HU" dirty="0" smtClean="0"/>
              <a:t> program két fő folyamatra fókuszál:</a:t>
            </a:r>
          </a:p>
          <a:p>
            <a:pPr marL="616395" lvl="1" indent="-360363" algn="just">
              <a:buFont typeface="Wingdings" panose="05000000000000000000" pitchFamily="2" charset="2"/>
              <a:buChar char="Ø"/>
            </a:pPr>
            <a:r>
              <a:rPr lang="hu-HU" dirty="0"/>
              <a:t>f</a:t>
            </a:r>
            <a:r>
              <a:rPr lang="hu-HU" dirty="0" smtClean="0"/>
              <a:t>olyamatosan új üzleti ötleteket dolgoz ki;</a:t>
            </a:r>
          </a:p>
          <a:p>
            <a:pPr marL="616395" lvl="1" indent="-360363" algn="just">
              <a:buFont typeface="Wingdings" panose="05000000000000000000" pitchFamily="2" charset="2"/>
              <a:buChar char="Ø"/>
            </a:pPr>
            <a:r>
              <a:rPr lang="hu-HU" dirty="0"/>
              <a:t>i</a:t>
            </a:r>
            <a:r>
              <a:rPr lang="hu-HU" dirty="0" smtClean="0"/>
              <a:t>nnovatív projektek végrehajtásához nagy szakértelemmel hatékony és eredményes bázist alakít ki.</a:t>
            </a:r>
            <a:endParaRPr lang="hu-HU" dirty="0"/>
          </a:p>
        </p:txBody>
      </p:sp>
    </p:spTree>
    <p:extLst>
      <p:ext uri="{BB962C8B-B14F-4D97-AF65-F5344CB8AC3E}">
        <p14:creationId xmlns:p14="http://schemas.microsoft.com/office/powerpoint/2010/main" val="148443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15979A9-3AC0-4A06-8CF8-5915513F11B5}"/>
              </a:ext>
            </a:extLst>
          </p:cNvPr>
          <p:cNvSpPr>
            <a:spLocks noGrp="1"/>
          </p:cNvSpPr>
          <p:nvPr>
            <p:ph type="title"/>
          </p:nvPr>
        </p:nvSpPr>
        <p:spPr>
          <a:xfrm>
            <a:off x="342900" y="0"/>
            <a:ext cx="10772775" cy="1658198"/>
          </a:xfrm>
        </p:spPr>
        <p:txBody>
          <a:bodyPr>
            <a:normAutofit/>
          </a:bodyPr>
          <a:lstStyle/>
          <a:p>
            <a:r>
              <a:rPr lang="hu-HU" sz="4800" b="1" dirty="0"/>
              <a:t>Mai elméletek és feladatok</a:t>
            </a:r>
          </a:p>
        </p:txBody>
      </p:sp>
      <p:sp>
        <p:nvSpPr>
          <p:cNvPr id="3" name="Tartalom helye 2">
            <a:extLst>
              <a:ext uri="{FF2B5EF4-FFF2-40B4-BE49-F238E27FC236}">
                <a16:creationId xmlns:a16="http://schemas.microsoft.com/office/drawing/2014/main" id="{28AE39AD-EBD9-43BC-AFB9-120CE41D3F71}"/>
              </a:ext>
            </a:extLst>
          </p:cNvPr>
          <p:cNvSpPr>
            <a:spLocks noGrp="1"/>
          </p:cNvSpPr>
          <p:nvPr>
            <p:ph idx="1"/>
          </p:nvPr>
        </p:nvSpPr>
        <p:spPr>
          <a:xfrm>
            <a:off x="676656" y="1659467"/>
            <a:ext cx="11515344" cy="4993124"/>
          </a:xfrm>
        </p:spPr>
        <p:txBody>
          <a:bodyPr>
            <a:normAutofit/>
          </a:bodyPr>
          <a:lstStyle/>
          <a:p>
            <a:pPr marL="355600" indent="-355600" algn="just">
              <a:buFont typeface="Wingdings" panose="05000000000000000000" pitchFamily="2" charset="2"/>
              <a:buChar char="§"/>
            </a:pPr>
            <a:r>
              <a:rPr lang="en-US" sz="2800" dirty="0">
                <a:solidFill>
                  <a:schemeClr val="tx1"/>
                </a:solidFill>
              </a:rPr>
              <a:t>Entrepreneurship vs. </a:t>
            </a:r>
            <a:r>
              <a:rPr lang="en-US" sz="2800" dirty="0" err="1">
                <a:solidFill>
                  <a:schemeClr val="tx1"/>
                </a:solidFill>
              </a:rPr>
              <a:t>Intrapreneurship</a:t>
            </a:r>
            <a:r>
              <a:rPr lang="en-US" sz="2800" dirty="0">
                <a:solidFill>
                  <a:schemeClr val="tx1"/>
                </a:solidFill>
              </a:rPr>
              <a:t>: </a:t>
            </a:r>
            <a:r>
              <a:rPr lang="hu-HU" sz="2800" dirty="0" smtClean="0">
                <a:solidFill>
                  <a:schemeClr val="tx1"/>
                </a:solidFill>
              </a:rPr>
              <a:t>mik a fő különbségek</a:t>
            </a:r>
            <a:r>
              <a:rPr lang="en-US" sz="2800" dirty="0" smtClean="0">
                <a:solidFill>
                  <a:schemeClr val="tx1"/>
                </a:solidFill>
              </a:rPr>
              <a:t>?</a:t>
            </a:r>
            <a:endParaRPr lang="en-US" sz="2800" dirty="0">
              <a:solidFill>
                <a:schemeClr val="tx1"/>
              </a:solidFill>
            </a:endParaRPr>
          </a:p>
          <a:p>
            <a:pPr marL="355600" indent="-355600" algn="just">
              <a:buFont typeface="Wingdings" panose="05000000000000000000" pitchFamily="2" charset="2"/>
              <a:buChar char="§"/>
            </a:pPr>
            <a:r>
              <a:rPr lang="en-US" sz="2800" dirty="0" smtClean="0">
                <a:solidFill>
                  <a:schemeClr val="tx1"/>
                </a:solidFill>
              </a:rPr>
              <a:t>Startup </a:t>
            </a:r>
            <a:r>
              <a:rPr lang="hu-HU" sz="2800" dirty="0" smtClean="0">
                <a:solidFill>
                  <a:schemeClr val="tx1"/>
                </a:solidFill>
              </a:rPr>
              <a:t>ökoszisztémák</a:t>
            </a:r>
            <a:endParaRPr lang="en-US" sz="2800" dirty="0">
              <a:solidFill>
                <a:schemeClr val="tx1"/>
              </a:solidFill>
            </a:endParaRPr>
          </a:p>
          <a:p>
            <a:pPr marL="355600" indent="-355600" algn="just">
              <a:buFont typeface="Wingdings" panose="05000000000000000000" pitchFamily="2" charset="2"/>
              <a:buChar char="§"/>
            </a:pPr>
            <a:r>
              <a:rPr lang="en-US" sz="2800" dirty="0">
                <a:solidFill>
                  <a:schemeClr val="tx1"/>
                </a:solidFill>
              </a:rPr>
              <a:t>Startup – </a:t>
            </a:r>
            <a:r>
              <a:rPr lang="hu-HU" sz="2800" dirty="0" smtClean="0">
                <a:solidFill>
                  <a:schemeClr val="tx1"/>
                </a:solidFill>
              </a:rPr>
              <a:t>nagy vállalat együttműködések</a:t>
            </a:r>
            <a:endParaRPr lang="en-US" sz="2800" dirty="0">
              <a:solidFill>
                <a:schemeClr val="tx1"/>
              </a:solidFill>
            </a:endParaRPr>
          </a:p>
          <a:p>
            <a:pPr marL="355600" indent="-355600" algn="just">
              <a:buFont typeface="Wingdings" panose="05000000000000000000" pitchFamily="2" charset="2"/>
              <a:buChar char="§"/>
            </a:pPr>
            <a:r>
              <a:rPr lang="en-US" sz="2800" dirty="0">
                <a:solidFill>
                  <a:schemeClr val="tx1"/>
                </a:solidFill>
              </a:rPr>
              <a:t>Triple-helix </a:t>
            </a:r>
            <a:r>
              <a:rPr lang="en-US" sz="2800" dirty="0" smtClean="0">
                <a:solidFill>
                  <a:schemeClr val="tx1"/>
                </a:solidFill>
              </a:rPr>
              <a:t>model</a:t>
            </a:r>
            <a:r>
              <a:rPr lang="hu-HU" sz="2800" dirty="0" smtClean="0">
                <a:solidFill>
                  <a:schemeClr val="tx1"/>
                </a:solidFill>
              </a:rPr>
              <a:t>lek</a:t>
            </a:r>
            <a:r>
              <a:rPr lang="hu-HU" sz="2800" dirty="0">
                <a:solidFill>
                  <a:schemeClr val="tx1"/>
                </a:solidFill>
              </a:rPr>
              <a:t> </a:t>
            </a:r>
            <a:r>
              <a:rPr lang="hu-HU" sz="2800" dirty="0" smtClean="0">
                <a:solidFill>
                  <a:schemeClr val="tx1"/>
                </a:solidFill>
              </a:rPr>
              <a:t>és együttműködések</a:t>
            </a:r>
            <a:endParaRPr lang="hu-HU" sz="2800" dirty="0">
              <a:solidFill>
                <a:schemeClr val="tx1"/>
              </a:solidFill>
            </a:endParaRPr>
          </a:p>
        </p:txBody>
      </p:sp>
      <p:pic>
        <p:nvPicPr>
          <p:cNvPr id="4" name="Kép helye 1" descr="Tech Tour 2017, a Roma le migliori startup italiane - Wired"/>
          <p:cNvPicPr>
            <a:picLocks noChangeAspect="1"/>
          </p:cNvPicPr>
          <p:nvPr/>
        </p:nvPicPr>
        <p:blipFill>
          <a:blip r:embed="rId2">
            <a:extLst>
              <a:ext uri="{28A0092B-C50C-407E-A947-70E740481C1C}">
                <a14:useLocalDpi xmlns:a14="http://schemas.microsoft.com/office/drawing/2010/main" val="0"/>
              </a:ext>
            </a:extLst>
          </a:blip>
          <a:srcRect l="12676" r="12676"/>
          <a:stretch>
            <a:fillRect/>
          </a:stretch>
        </p:blipFill>
        <p:spPr>
          <a:xfrm>
            <a:off x="7620000" y="3425906"/>
            <a:ext cx="4572000" cy="3429893"/>
          </a:xfrm>
          <a:prstGeom prst="rect">
            <a:avLst/>
          </a:prstGeom>
        </p:spPr>
      </p:pic>
    </p:spTree>
    <p:extLst>
      <p:ext uri="{BB962C8B-B14F-4D97-AF65-F5344CB8AC3E}">
        <p14:creationId xmlns:p14="http://schemas.microsoft.com/office/powerpoint/2010/main" val="922746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514350" indent="-514350">
              <a:buFont typeface="+mj-lt"/>
              <a:buAutoNum type="arabicPeriod" startAt="2"/>
            </a:pPr>
            <a:r>
              <a:rPr lang="hu-HU" sz="3200" b="1" dirty="0" smtClean="0"/>
              <a:t>Sprint modell</a:t>
            </a:r>
          </a:p>
          <a:p>
            <a:pPr marL="360363" indent="-360363" algn="just">
              <a:buFont typeface="Arial" panose="020B0604020202020204" pitchFamily="34" charset="0"/>
              <a:buChar char="•"/>
            </a:pPr>
            <a:r>
              <a:rPr lang="hu-HU" dirty="0"/>
              <a:t>a</a:t>
            </a:r>
            <a:r>
              <a:rPr lang="hu-HU" dirty="0" smtClean="0"/>
              <a:t> Google Design Sprint inspirálta;</a:t>
            </a:r>
          </a:p>
          <a:p>
            <a:pPr marL="360363" indent="-360363" algn="just">
              <a:buFont typeface="Arial" panose="020B0604020202020204" pitchFamily="34" charset="0"/>
              <a:buChar char="•"/>
            </a:pPr>
            <a:r>
              <a:rPr lang="hu-HU" dirty="0"/>
              <a:t>i</a:t>
            </a:r>
            <a:r>
              <a:rPr lang="hu-HU" dirty="0" smtClean="0"/>
              <a:t>nnovatív projektek létrehozása céljából rövid időre (4-5 napra) összeáll egy csapat a cég </a:t>
            </a:r>
            <a:r>
              <a:rPr lang="hu-HU" dirty="0" err="1" smtClean="0"/>
              <a:t>alkalmazottaiból</a:t>
            </a:r>
            <a:r>
              <a:rPr lang="hu-HU" dirty="0" smtClean="0"/>
              <a:t>;</a:t>
            </a:r>
          </a:p>
          <a:p>
            <a:pPr marL="360363" indent="-360363" algn="just">
              <a:buFont typeface="Arial" panose="020B0604020202020204" pitchFamily="34" charset="0"/>
              <a:buChar char="•"/>
            </a:pPr>
            <a:r>
              <a:rPr lang="hu-HU" dirty="0"/>
              <a:t>e</a:t>
            </a:r>
            <a:r>
              <a:rPr lang="hu-HU" dirty="0" smtClean="0"/>
              <a:t>z a modell </a:t>
            </a:r>
            <a:r>
              <a:rPr lang="hu-HU" i="1" dirty="0" smtClean="0"/>
              <a:t>gyorsabb döntéshozatalra ösztönöz </a:t>
            </a:r>
            <a:r>
              <a:rPr lang="hu-HU" dirty="0" smtClean="0"/>
              <a:t>(nincs idő arra, hogy megkérdőjelezzék az eredményeket vagy mélyrehatóbban elemezzék az adatokat, amelyek a projekt bizonyos aspektusait támogathatják);</a:t>
            </a:r>
          </a:p>
          <a:p>
            <a:pPr marL="360363" indent="-360363" algn="just">
              <a:buFont typeface="Arial" panose="020B0604020202020204" pitchFamily="34" charset="0"/>
              <a:buChar char="•"/>
            </a:pPr>
            <a:r>
              <a:rPr lang="hu-HU" dirty="0"/>
              <a:t>e</a:t>
            </a:r>
            <a:r>
              <a:rPr lang="hu-HU" dirty="0" smtClean="0"/>
              <a:t>z a modell </a:t>
            </a:r>
            <a:r>
              <a:rPr lang="hu-HU" i="1" dirty="0" smtClean="0"/>
              <a:t>nagy mennyiségű ötlet generálását </a:t>
            </a:r>
            <a:r>
              <a:rPr lang="hu-HU" dirty="0" smtClean="0"/>
              <a:t>segíti elő;</a:t>
            </a:r>
          </a:p>
          <a:p>
            <a:pPr marL="360363" indent="-360363" algn="just">
              <a:buFont typeface="Arial" panose="020B0604020202020204" pitchFamily="34" charset="0"/>
              <a:buChar char="•"/>
            </a:pPr>
            <a:r>
              <a:rPr lang="hu-HU" dirty="0"/>
              <a:t>p</a:t>
            </a:r>
            <a:r>
              <a:rPr lang="hu-HU" dirty="0" smtClean="0"/>
              <a:t>l. APA-</a:t>
            </a:r>
            <a:r>
              <a:rPr lang="hu-HU" dirty="0" err="1" smtClean="0"/>
              <a:t>medilab</a:t>
            </a:r>
            <a:r>
              <a:rPr lang="hu-HU" dirty="0" smtClean="0"/>
              <a:t>, az </a:t>
            </a:r>
            <a:r>
              <a:rPr lang="hu-HU" dirty="0" err="1" smtClean="0"/>
              <a:t>Austria</a:t>
            </a:r>
            <a:r>
              <a:rPr lang="hu-HU" dirty="0" smtClean="0"/>
              <a:t> Press </a:t>
            </a:r>
            <a:r>
              <a:rPr lang="hu-HU" dirty="0" err="1" smtClean="0"/>
              <a:t>Agency</a:t>
            </a:r>
            <a:r>
              <a:rPr lang="hu-HU" dirty="0" smtClean="0"/>
              <a:t> innovációs központja.</a:t>
            </a:r>
          </a:p>
        </p:txBody>
      </p:sp>
    </p:spTree>
    <p:extLst>
      <p:ext uri="{BB962C8B-B14F-4D97-AF65-F5344CB8AC3E}">
        <p14:creationId xmlns:p14="http://schemas.microsoft.com/office/powerpoint/2010/main" val="1173119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514350" indent="-514350">
              <a:buFont typeface="+mj-lt"/>
              <a:buAutoNum type="arabicPeriod" startAt="3"/>
            </a:pPr>
            <a:r>
              <a:rPr lang="hu-HU" sz="3200" b="1" dirty="0" err="1" smtClean="0"/>
              <a:t>Entrepreneur</a:t>
            </a:r>
            <a:r>
              <a:rPr lang="hu-HU" sz="3200" b="1" dirty="0" smtClean="0"/>
              <a:t> in </a:t>
            </a:r>
            <a:r>
              <a:rPr lang="hu-HU" sz="3200" b="1" dirty="0" err="1" smtClean="0"/>
              <a:t>Residence</a:t>
            </a:r>
            <a:r>
              <a:rPr lang="hu-HU" sz="3200" b="1" dirty="0" smtClean="0"/>
              <a:t> </a:t>
            </a:r>
          </a:p>
          <a:p>
            <a:pPr marL="360363" indent="-360363" algn="just">
              <a:buFont typeface="Arial" panose="020B0604020202020204" pitchFamily="34" charset="0"/>
              <a:buChar char="•"/>
            </a:pPr>
            <a:r>
              <a:rPr lang="hu-HU" dirty="0"/>
              <a:t>e</a:t>
            </a:r>
            <a:r>
              <a:rPr lang="hu-HU" dirty="0" smtClean="0"/>
              <a:t> megközelítés célja, hogy új vállalkozói tehetségeket fedezzen fel az adott cégen kívül és integrálja őket egy újonnan létrehozott pozícióba a cégen belül;</a:t>
            </a:r>
          </a:p>
          <a:p>
            <a:pPr marL="360363" indent="-360363" algn="just">
              <a:buFont typeface="Arial" panose="020B0604020202020204" pitchFamily="34" charset="0"/>
              <a:buChar char="•"/>
            </a:pPr>
            <a:r>
              <a:rPr lang="hu-HU" dirty="0" smtClean="0"/>
              <a:t>az új </a:t>
            </a:r>
            <a:r>
              <a:rPr lang="hu-HU" dirty="0" err="1" smtClean="0"/>
              <a:t>intrapreneur-ök</a:t>
            </a:r>
            <a:r>
              <a:rPr lang="hu-HU" dirty="0" smtClean="0"/>
              <a:t> erőforrásokat kapnak és döntési szabadságot holisztikus, jövőbeli projektek létrehozása céljából;</a:t>
            </a:r>
          </a:p>
          <a:p>
            <a:pPr marL="360363" indent="-360363" algn="just">
              <a:buFont typeface="Arial" panose="020B0604020202020204" pitchFamily="34" charset="0"/>
              <a:buChar char="•"/>
            </a:pPr>
            <a:r>
              <a:rPr lang="hu-HU" dirty="0" smtClean="0"/>
              <a:t>a nagy vállalatok </a:t>
            </a:r>
            <a:r>
              <a:rPr lang="hu-HU" i="1" dirty="0" smtClean="0"/>
              <a:t>külső vállalkozókat azért hívnak meg</a:t>
            </a:r>
            <a:r>
              <a:rPr lang="hu-HU" dirty="0" smtClean="0"/>
              <a:t>, hogy felrázza a céget, szükség van új megközelítésre, új szemléletmódra vagy valamilyen speciális tudásra;</a:t>
            </a:r>
          </a:p>
          <a:p>
            <a:pPr marL="360363" indent="-360363" algn="just">
              <a:buFont typeface="Arial" panose="020B0604020202020204" pitchFamily="34" charset="0"/>
              <a:buChar char="•"/>
            </a:pPr>
            <a:r>
              <a:rPr lang="hu-HU" dirty="0" smtClean="0"/>
              <a:t>Pl. PAYBACK külső vállalkozókat hívott meg </a:t>
            </a:r>
            <a:r>
              <a:rPr lang="hu-HU" dirty="0"/>
              <a:t>az </a:t>
            </a:r>
            <a:r>
              <a:rPr lang="hu-HU" dirty="0" err="1"/>
              <a:t>innovation</a:t>
            </a:r>
            <a:r>
              <a:rPr lang="hu-HU" dirty="0"/>
              <a:t> </a:t>
            </a:r>
            <a:r>
              <a:rPr lang="hu-HU" dirty="0" err="1"/>
              <a:t>lab</a:t>
            </a:r>
            <a:r>
              <a:rPr lang="hu-HU" dirty="0"/>
              <a:t> #</a:t>
            </a:r>
            <a:r>
              <a:rPr lang="hu-HU" dirty="0" smtClean="0"/>
              <a:t>PKT-be.</a:t>
            </a:r>
          </a:p>
          <a:p>
            <a:pPr marL="360363" indent="-360363" algn="just">
              <a:buFont typeface="Arial" panose="020B0604020202020204" pitchFamily="34" charset="0"/>
              <a:buChar char="•"/>
            </a:pPr>
            <a:r>
              <a:rPr lang="hu-HU" dirty="0" smtClean="0"/>
              <a:t>Az </a:t>
            </a:r>
            <a:r>
              <a:rPr lang="hu-HU" dirty="0" err="1" smtClean="0"/>
              <a:t>intrapreneurship</a:t>
            </a:r>
            <a:r>
              <a:rPr lang="hu-HU" dirty="0" smtClean="0"/>
              <a:t> program</a:t>
            </a:r>
          </a:p>
          <a:p>
            <a:pPr marL="616395" lvl="1" indent="-360363" algn="just">
              <a:buFont typeface="Arial" panose="020B0604020202020204" pitchFamily="34" charset="0"/>
              <a:buChar char="•"/>
            </a:pPr>
            <a:r>
              <a:rPr lang="hu-HU" dirty="0"/>
              <a:t>i</a:t>
            </a:r>
            <a:r>
              <a:rPr lang="hu-HU" dirty="0" smtClean="0"/>
              <a:t>nnovatív projektek gyorsabb végrehajtására;</a:t>
            </a:r>
          </a:p>
          <a:p>
            <a:pPr marL="616395" lvl="1" indent="-360363" algn="just">
              <a:buFont typeface="Arial" panose="020B0604020202020204" pitchFamily="34" charset="0"/>
              <a:buChar char="•"/>
            </a:pPr>
            <a:r>
              <a:rPr lang="hu-HU" dirty="0"/>
              <a:t>s</a:t>
            </a:r>
            <a:r>
              <a:rPr lang="hu-HU" dirty="0" smtClean="0"/>
              <a:t>peciális szakértők vállalkozásba való bevonására;</a:t>
            </a:r>
          </a:p>
          <a:p>
            <a:pPr marL="616395" lvl="1" indent="-360363" algn="just">
              <a:buFont typeface="Arial" panose="020B0604020202020204" pitchFamily="34" charset="0"/>
              <a:buChar char="•"/>
            </a:pPr>
            <a:r>
              <a:rPr lang="hu-HU" dirty="0"/>
              <a:t>a</a:t>
            </a:r>
            <a:r>
              <a:rPr lang="hu-HU" dirty="0" smtClean="0"/>
              <a:t> vállalkozói magatartás vállalati kultúrába történő integrálására fókuszál.</a:t>
            </a:r>
          </a:p>
          <a:p>
            <a:pPr marL="616395" lvl="1" indent="-360363" algn="just">
              <a:buFont typeface="Arial" panose="020B0604020202020204" pitchFamily="34" charset="0"/>
              <a:buChar char="•"/>
            </a:pPr>
            <a:endParaRPr lang="hu-HU" dirty="0" smtClean="0"/>
          </a:p>
          <a:p>
            <a:pPr marL="616395" lvl="1" indent="-360363" algn="just">
              <a:buFont typeface="Arial" panose="020B0604020202020204" pitchFamily="34" charset="0"/>
              <a:buChar char="•"/>
            </a:pPr>
            <a:endParaRPr lang="hu-HU" dirty="0" smtClean="0"/>
          </a:p>
        </p:txBody>
      </p:sp>
    </p:spTree>
    <p:extLst>
      <p:ext uri="{BB962C8B-B14F-4D97-AF65-F5344CB8AC3E}">
        <p14:creationId xmlns:p14="http://schemas.microsoft.com/office/powerpoint/2010/main" val="4068005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514350" indent="-514350">
              <a:buFont typeface="+mj-lt"/>
              <a:buAutoNum type="arabicPeriod" startAt="4"/>
            </a:pPr>
            <a:r>
              <a:rPr lang="hu-HU" sz="3200" b="1" dirty="0" smtClean="0"/>
              <a:t>Time </a:t>
            </a:r>
            <a:r>
              <a:rPr lang="hu-HU" sz="3200" b="1" dirty="0" err="1" smtClean="0"/>
              <a:t>Off</a:t>
            </a:r>
            <a:r>
              <a:rPr lang="hu-HU" sz="3200" b="1" dirty="0" smtClean="0"/>
              <a:t> Modell </a:t>
            </a:r>
          </a:p>
          <a:p>
            <a:pPr marL="360363" indent="-360363" algn="just">
              <a:buFont typeface="Arial" panose="020B0604020202020204" pitchFamily="34" charset="0"/>
              <a:buChar char="•"/>
            </a:pPr>
            <a:r>
              <a:rPr lang="hu-HU" dirty="0" smtClean="0"/>
              <a:t>Fizetett szabadságot kapnak az alkalmazottak, ami alatt nem a szokásos munkájukat végzik.</a:t>
            </a:r>
          </a:p>
          <a:p>
            <a:pPr marL="360363" indent="-360363" algn="just">
              <a:buFont typeface="Arial" panose="020B0604020202020204" pitchFamily="34" charset="0"/>
              <a:buChar char="•"/>
            </a:pPr>
            <a:r>
              <a:rPr lang="hu-HU" dirty="0" smtClean="0"/>
              <a:t>A résztvevőknek valami olyan projekten kell dolgozniuk, amihez </a:t>
            </a:r>
            <a:r>
              <a:rPr lang="hu-HU" i="1" dirty="0" smtClean="0"/>
              <a:t>személyes érdeklődés köti vagy a szervezetnek egy fájó pontja</a:t>
            </a:r>
            <a:r>
              <a:rPr lang="hu-HU" dirty="0" smtClean="0"/>
              <a:t>, előrébb viszi a vállalkozást.</a:t>
            </a:r>
          </a:p>
          <a:p>
            <a:pPr marL="360363" indent="-360363" algn="just">
              <a:buFont typeface="Arial" panose="020B0604020202020204" pitchFamily="34" charset="0"/>
              <a:buChar char="•"/>
            </a:pPr>
            <a:r>
              <a:rPr lang="hu-HU" dirty="0" smtClean="0"/>
              <a:t>Elsőként végig kell gondolni, hogy min dolgoznak és kikkel dolgoznak és hogyan fogják kivitelezni az adott projektet. 24 órán belül le kell tenniük az asztalra egy összefoglalót, hogy mit és miért kívánnak tenni, várhatóan mikorra fejezik be és utána tesztelniük kell az ötletet a kollégáikkal.</a:t>
            </a:r>
          </a:p>
          <a:p>
            <a:pPr marL="360363" indent="-360363" algn="just">
              <a:buFont typeface="Arial" panose="020B0604020202020204" pitchFamily="34" charset="0"/>
              <a:buChar char="•"/>
            </a:pPr>
            <a:r>
              <a:rPr lang="hu-HU" dirty="0" smtClean="0"/>
              <a:t>Végül egy jelentést kell készíteniük, ami lehet video, blog post vagy egy </a:t>
            </a:r>
            <a:r>
              <a:rPr lang="hu-HU" dirty="0" err="1" smtClean="0"/>
              <a:t>screenshot</a:t>
            </a:r>
            <a:r>
              <a:rPr lang="hu-HU" dirty="0" smtClean="0"/>
              <a:t>, amely elmagyarázza, hogy az egyén vagy a csapat mit tett.</a:t>
            </a:r>
          </a:p>
          <a:p>
            <a:pPr marL="360363" indent="-360363" algn="just">
              <a:buFont typeface="Arial" panose="020B0604020202020204" pitchFamily="34" charset="0"/>
              <a:buChar char="•"/>
            </a:pPr>
            <a:r>
              <a:rPr lang="hu-HU" dirty="0" smtClean="0"/>
              <a:t>A Time </a:t>
            </a:r>
            <a:r>
              <a:rPr lang="hu-HU" dirty="0" err="1" smtClean="0"/>
              <a:t>Off</a:t>
            </a:r>
            <a:r>
              <a:rPr lang="hu-HU" dirty="0" smtClean="0"/>
              <a:t> Modell elősegítheti a motiváció növelését, a habozás az alkalmazottak teljesítményének a növelését rövid időn belül.</a:t>
            </a:r>
          </a:p>
          <a:p>
            <a:pPr marL="360363" indent="-360363" algn="just">
              <a:buFont typeface="Arial" panose="020B0604020202020204" pitchFamily="34" charset="0"/>
              <a:buChar char="•"/>
            </a:pPr>
            <a:r>
              <a:rPr lang="hu-HU" dirty="0"/>
              <a:t>Pl. az ausztrál </a:t>
            </a:r>
            <a:r>
              <a:rPr lang="hu-HU" dirty="0" err="1"/>
              <a:t>Atlassian</a:t>
            </a:r>
            <a:r>
              <a:rPr lang="hu-HU" dirty="0"/>
              <a:t> szoftver gyártó cég alkalmazza (</a:t>
            </a:r>
            <a:r>
              <a:rPr lang="hu-HU" dirty="0" err="1"/>
              <a:t>Shiplt</a:t>
            </a:r>
            <a:r>
              <a:rPr lang="hu-HU" dirty="0"/>
              <a:t> </a:t>
            </a:r>
            <a:r>
              <a:rPr lang="hu-HU" dirty="0" err="1"/>
              <a:t>days</a:t>
            </a:r>
            <a:r>
              <a:rPr lang="hu-HU" dirty="0" smtClean="0"/>
              <a:t>).</a:t>
            </a:r>
            <a:endParaRPr lang="hu-HU" dirty="0"/>
          </a:p>
          <a:p>
            <a:pPr marL="0" indent="0" algn="just">
              <a:buNone/>
            </a:pPr>
            <a:endParaRPr lang="hu-HU" dirty="0" smtClean="0"/>
          </a:p>
          <a:p>
            <a:pPr marL="514350" indent="-514350">
              <a:buFont typeface="+mj-lt"/>
              <a:buAutoNum type="arabicPeriod" startAt="4"/>
            </a:pPr>
            <a:endParaRPr lang="hu-HU" dirty="0" smtClean="0"/>
          </a:p>
          <a:p>
            <a:pPr marL="616395" lvl="1" indent="-360363" algn="just">
              <a:buFont typeface="Arial" panose="020B0604020202020204" pitchFamily="34" charset="0"/>
              <a:buChar char="•"/>
            </a:pPr>
            <a:endParaRPr lang="hu-HU" dirty="0" smtClean="0"/>
          </a:p>
        </p:txBody>
      </p:sp>
    </p:spTree>
    <p:extLst>
      <p:ext uri="{BB962C8B-B14F-4D97-AF65-F5344CB8AC3E}">
        <p14:creationId xmlns:p14="http://schemas.microsoft.com/office/powerpoint/2010/main" val="168855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514350" indent="-514350">
              <a:buFont typeface="+mj-lt"/>
              <a:buAutoNum type="arabicPeriod" startAt="5"/>
            </a:pPr>
            <a:r>
              <a:rPr lang="hu-HU" sz="3200" b="1" dirty="0" err="1" smtClean="0"/>
              <a:t>Speed</a:t>
            </a:r>
            <a:r>
              <a:rPr lang="hu-HU" sz="3200" b="1" dirty="0" smtClean="0"/>
              <a:t> Lane Modell </a:t>
            </a:r>
          </a:p>
          <a:p>
            <a:pPr marL="360363" indent="-360363" algn="just">
              <a:buFont typeface="Arial" panose="020B0604020202020204" pitchFamily="34" charset="0"/>
              <a:buChar char="•"/>
            </a:pPr>
            <a:r>
              <a:rPr lang="hu-HU" dirty="0" smtClean="0"/>
              <a:t>Ennek az </a:t>
            </a:r>
            <a:r>
              <a:rPr lang="hu-HU" dirty="0" err="1" smtClean="0"/>
              <a:t>intrapreneurship</a:t>
            </a:r>
            <a:r>
              <a:rPr lang="hu-HU" dirty="0" smtClean="0"/>
              <a:t> programnak az a célja, hogy </a:t>
            </a:r>
            <a:r>
              <a:rPr lang="hu-HU" dirty="0" err="1" smtClean="0"/>
              <a:t>összegyűjtsék</a:t>
            </a:r>
            <a:r>
              <a:rPr lang="hu-HU" dirty="0" smtClean="0"/>
              <a:t> a vállalaton belüli legjobb ötleteket, majd </a:t>
            </a:r>
            <a:r>
              <a:rPr lang="hu-HU" i="1" dirty="0" smtClean="0"/>
              <a:t>adnak elég időt ezek megvalósítására</a:t>
            </a:r>
            <a:r>
              <a:rPr lang="hu-HU" dirty="0" smtClean="0"/>
              <a:t>.</a:t>
            </a:r>
          </a:p>
          <a:p>
            <a:pPr marL="360363" indent="-360363" algn="just">
              <a:buFont typeface="Arial" panose="020B0604020202020204" pitchFamily="34" charset="0"/>
              <a:buChar char="•"/>
            </a:pPr>
            <a:r>
              <a:rPr lang="hu-HU" dirty="0" smtClean="0"/>
              <a:t>Első lépésként </a:t>
            </a:r>
            <a:r>
              <a:rPr lang="hu-HU" i="1" dirty="0" smtClean="0"/>
              <a:t>összepárosítják</a:t>
            </a:r>
            <a:r>
              <a:rPr lang="hu-HU" dirty="0" smtClean="0"/>
              <a:t> azokat az alkalmazottakat, akiknek már van egy jó üzleti ötletük azokkal az alkalmazottakkal, akiknek még nincs, de nagyon motiváltak abban, hogy közreműködjenek a megvalósításukban. </a:t>
            </a:r>
          </a:p>
          <a:p>
            <a:pPr marL="360363" indent="-360363" algn="just">
              <a:buFont typeface="Arial" panose="020B0604020202020204" pitchFamily="34" charset="0"/>
              <a:buChar char="•"/>
            </a:pPr>
            <a:r>
              <a:rPr lang="hu-HU" dirty="0" smtClean="0"/>
              <a:t>A következő lépés, hogy egy stratégiai bizottság kiválasztja egy </a:t>
            </a:r>
            <a:r>
              <a:rPr lang="hu-HU" dirty="0" err="1" smtClean="0"/>
              <a:t>pitch</a:t>
            </a:r>
            <a:r>
              <a:rPr lang="hu-HU" dirty="0" smtClean="0"/>
              <a:t> keretében azokat az ötleteket, amelyeket az év során meg fognak valósítani.</a:t>
            </a:r>
          </a:p>
          <a:p>
            <a:pPr marL="360363" indent="-360363" algn="just">
              <a:buFont typeface="Arial" panose="020B0604020202020204" pitchFamily="34" charset="0"/>
              <a:buChar char="•"/>
            </a:pPr>
            <a:r>
              <a:rPr lang="hu-HU" dirty="0" smtClean="0"/>
              <a:t>A kiválasztott projektekhez előre meghatározott költségvetési keretet rendelnek és a csoport tagjai rendelkezésére álló erőforrásaik előre meghatározott hányadát arra a projektre kell, hogy fordítsák.</a:t>
            </a:r>
          </a:p>
          <a:p>
            <a:pPr marL="360363" indent="-360363" algn="just">
              <a:buFont typeface="Arial" panose="020B0604020202020204" pitchFamily="34" charset="0"/>
              <a:buChar char="•"/>
            </a:pPr>
            <a:r>
              <a:rPr lang="hu-HU" dirty="0" smtClean="0"/>
              <a:t>Általában egy második </a:t>
            </a:r>
            <a:r>
              <a:rPr lang="hu-HU" dirty="0" err="1" smtClean="0"/>
              <a:t>pitch</a:t>
            </a:r>
            <a:r>
              <a:rPr lang="hu-HU" dirty="0" smtClean="0"/>
              <a:t>-re is sor kerül, ahol a kiválasztás </a:t>
            </a:r>
            <a:r>
              <a:rPr lang="hu-HU" dirty="0"/>
              <a:t>során </a:t>
            </a:r>
            <a:r>
              <a:rPr lang="hu-HU" dirty="0" smtClean="0"/>
              <a:t>már csak a </a:t>
            </a:r>
            <a:r>
              <a:rPr lang="hu-HU" dirty="0"/>
              <a:t>leginkább releváns ötletekre fókuszálnak</a:t>
            </a:r>
            <a:r>
              <a:rPr lang="hu-HU" dirty="0" smtClean="0"/>
              <a:t>. Ezután a csapat tagjai minden kapacitásukat a szériagyártásnak szentelik.</a:t>
            </a:r>
            <a:endParaRPr lang="hu-HU" dirty="0"/>
          </a:p>
          <a:p>
            <a:pPr marL="360363" indent="-360363" algn="just">
              <a:buFont typeface="Arial" panose="020B0604020202020204" pitchFamily="34" charset="0"/>
              <a:buChar char="•"/>
            </a:pPr>
            <a:endParaRPr lang="hu-HU" dirty="0" smtClean="0"/>
          </a:p>
          <a:p>
            <a:pPr marL="360363" indent="-360363" algn="just">
              <a:buFont typeface="Arial" panose="020B0604020202020204" pitchFamily="34" charset="0"/>
              <a:buChar char="•"/>
            </a:pPr>
            <a:endParaRPr lang="hu-HU" dirty="0" smtClean="0"/>
          </a:p>
          <a:p>
            <a:pPr marL="514350" indent="-514350">
              <a:buFont typeface="+mj-lt"/>
              <a:buAutoNum type="arabicPeriod" startAt="4"/>
            </a:pPr>
            <a:endParaRPr lang="hu-HU" dirty="0" smtClean="0"/>
          </a:p>
          <a:p>
            <a:pPr marL="616395" lvl="1" indent="-360363" algn="just">
              <a:buFont typeface="Arial" panose="020B0604020202020204" pitchFamily="34" charset="0"/>
              <a:buChar char="•"/>
            </a:pPr>
            <a:endParaRPr lang="hu-HU" dirty="0" smtClean="0"/>
          </a:p>
        </p:txBody>
      </p:sp>
    </p:spTree>
    <p:extLst>
      <p:ext uri="{BB962C8B-B14F-4D97-AF65-F5344CB8AC3E}">
        <p14:creationId xmlns:p14="http://schemas.microsoft.com/office/powerpoint/2010/main" val="258823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28600" y="168442"/>
            <a:ext cx="10279480" cy="709863"/>
          </a:xfrm>
        </p:spPr>
        <p:txBody>
          <a:bodyPr>
            <a:normAutofit/>
          </a:bodyPr>
          <a:lstStyle/>
          <a:p>
            <a:r>
              <a:rPr lang="hu-HU" sz="4400" b="1" dirty="0" smtClean="0"/>
              <a:t>6 </a:t>
            </a:r>
            <a:r>
              <a:rPr lang="hu-HU" sz="4400" b="1" dirty="0" err="1" smtClean="0"/>
              <a:t>Intrapreneurship</a:t>
            </a:r>
            <a:r>
              <a:rPr lang="hu-HU" sz="4400" b="1" dirty="0" smtClean="0"/>
              <a:t> Program</a:t>
            </a:r>
            <a:endParaRPr lang="hu-HU" sz="4400" b="1" dirty="0"/>
          </a:p>
        </p:txBody>
      </p:sp>
      <p:sp>
        <p:nvSpPr>
          <p:cNvPr id="3" name="Tartalom helye 2"/>
          <p:cNvSpPr>
            <a:spLocks noGrp="1"/>
          </p:cNvSpPr>
          <p:nvPr>
            <p:ph idx="1"/>
          </p:nvPr>
        </p:nvSpPr>
        <p:spPr>
          <a:xfrm>
            <a:off x="228600" y="1034716"/>
            <a:ext cx="11766884" cy="5847347"/>
          </a:xfrm>
        </p:spPr>
        <p:txBody>
          <a:bodyPr/>
          <a:lstStyle/>
          <a:p>
            <a:pPr marL="514350" indent="-514350">
              <a:buFont typeface="+mj-lt"/>
              <a:buAutoNum type="arabicPeriod" startAt="6"/>
            </a:pPr>
            <a:r>
              <a:rPr lang="hu-HU" sz="3200" b="1" dirty="0" err="1" smtClean="0"/>
              <a:t>Tool</a:t>
            </a:r>
            <a:r>
              <a:rPr lang="hu-HU" sz="3200" b="1" dirty="0" smtClean="0"/>
              <a:t> Centered Modell</a:t>
            </a:r>
          </a:p>
          <a:p>
            <a:pPr marL="360363" indent="-360363" algn="just">
              <a:buFont typeface="Arial" panose="020B0604020202020204" pitchFamily="34" charset="0"/>
              <a:buChar char="•"/>
            </a:pPr>
            <a:r>
              <a:rPr lang="hu-HU" dirty="0" smtClean="0"/>
              <a:t>Ezt az </a:t>
            </a:r>
            <a:r>
              <a:rPr lang="hu-HU" dirty="0" err="1" smtClean="0"/>
              <a:t>intrapreneurship</a:t>
            </a:r>
            <a:r>
              <a:rPr lang="hu-HU" dirty="0" smtClean="0"/>
              <a:t> programot akkor szokták alkalmazni, ha nagy mennyiségű humán erőforrás áll rendelkezésre. </a:t>
            </a:r>
          </a:p>
          <a:p>
            <a:pPr marL="360363" indent="-360363" algn="just">
              <a:buFont typeface="Arial" panose="020B0604020202020204" pitchFamily="34" charset="0"/>
              <a:buChar char="•"/>
            </a:pPr>
            <a:r>
              <a:rPr lang="hu-HU" dirty="0" smtClean="0"/>
              <a:t>Az előnye, hogy - a </a:t>
            </a:r>
            <a:r>
              <a:rPr lang="hu-HU" dirty="0" err="1" smtClean="0"/>
              <a:t>Speed</a:t>
            </a:r>
            <a:r>
              <a:rPr lang="hu-HU" dirty="0" smtClean="0"/>
              <a:t> Lane modellel ellentétben - nincs szükség mentorokra.</a:t>
            </a:r>
          </a:p>
          <a:p>
            <a:pPr marL="360363" indent="-360363" algn="just">
              <a:buFont typeface="Arial" panose="020B0604020202020204" pitchFamily="34" charset="0"/>
              <a:buChar char="•"/>
            </a:pPr>
            <a:r>
              <a:rPr lang="hu-HU" dirty="0" smtClean="0"/>
              <a:t>Különböző keretrendszereket, anyagokat, szoftvereket, sablonokat, mintákat kapnak a csapatok, miközben az üzleti ötletükön dolgoznak a csapatok. </a:t>
            </a:r>
          </a:p>
          <a:p>
            <a:pPr marL="360363" indent="-360363" algn="just">
              <a:buFont typeface="Arial" panose="020B0604020202020204" pitchFamily="34" charset="0"/>
              <a:buChar char="•"/>
            </a:pPr>
            <a:r>
              <a:rPr lang="hu-HU" dirty="0" smtClean="0"/>
              <a:t>Pl. </a:t>
            </a:r>
            <a:r>
              <a:rPr lang="hu-HU" dirty="0" err="1" smtClean="0"/>
              <a:t>WhatAVenture</a:t>
            </a:r>
            <a:r>
              <a:rPr lang="hu-HU" dirty="0" smtClean="0"/>
              <a:t> </a:t>
            </a:r>
            <a:r>
              <a:rPr lang="hu-HU" dirty="0" err="1" smtClean="0"/>
              <a:t>Innovation</a:t>
            </a:r>
            <a:r>
              <a:rPr lang="hu-HU" dirty="0" smtClean="0"/>
              <a:t> </a:t>
            </a:r>
            <a:r>
              <a:rPr lang="hu-HU" dirty="0" err="1" smtClean="0"/>
              <a:t>Box</a:t>
            </a:r>
            <a:r>
              <a:rPr lang="hu-HU" dirty="0" smtClean="0"/>
              <a:t> eszközkészlet, amely a vállalkozókat és az alkalmazottakat 6 egyszerű lépésben segíti, hogy az ötlet kialakításától eljussanak a </a:t>
            </a:r>
            <a:r>
              <a:rPr lang="hu-HU" dirty="0" err="1" smtClean="0"/>
              <a:t>validált</a:t>
            </a:r>
            <a:r>
              <a:rPr lang="hu-HU" dirty="0" smtClean="0"/>
              <a:t> üzleti modellig.</a:t>
            </a:r>
          </a:p>
          <a:p>
            <a:pPr marL="360363" indent="-360363" algn="just">
              <a:buFont typeface="Arial" panose="020B0604020202020204" pitchFamily="34" charset="0"/>
              <a:buChar char="•"/>
            </a:pPr>
            <a:r>
              <a:rPr lang="hu-HU" dirty="0" smtClean="0"/>
              <a:t>Ehhez hasonlóan, Adobe kiadta az Adobe Kick-Box-</a:t>
            </a:r>
            <a:r>
              <a:rPr lang="hu-HU" dirty="0" err="1" smtClean="0"/>
              <a:t>ot</a:t>
            </a:r>
            <a:r>
              <a:rPr lang="hu-HU" dirty="0" smtClean="0"/>
              <a:t> 2014-ben, amely szintén egy innovációs módszertani eszköztár.</a:t>
            </a:r>
          </a:p>
          <a:p>
            <a:pPr marL="360363" indent="-360363" algn="just">
              <a:buFont typeface="Arial" panose="020B0604020202020204" pitchFamily="34" charset="0"/>
              <a:buChar char="•"/>
            </a:pPr>
            <a:endParaRPr lang="hu-HU" dirty="0" smtClean="0"/>
          </a:p>
          <a:p>
            <a:pPr marL="514350" indent="-514350">
              <a:buFont typeface="+mj-lt"/>
              <a:buAutoNum type="arabicPeriod" startAt="4"/>
            </a:pPr>
            <a:endParaRPr lang="hu-HU" dirty="0" smtClean="0"/>
          </a:p>
          <a:p>
            <a:pPr marL="616395" lvl="1" indent="-360363" algn="just">
              <a:buFont typeface="Arial" panose="020B0604020202020204" pitchFamily="34" charset="0"/>
              <a:buChar char="•"/>
            </a:pPr>
            <a:endParaRPr lang="hu-HU" dirty="0" smtClean="0"/>
          </a:p>
        </p:txBody>
      </p:sp>
    </p:spTree>
    <p:extLst>
      <p:ext uri="{BB962C8B-B14F-4D97-AF65-F5344CB8AC3E}">
        <p14:creationId xmlns:p14="http://schemas.microsoft.com/office/powerpoint/2010/main" val="75785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4853" y="0"/>
            <a:ext cx="10447922" cy="1387366"/>
          </a:xfrm>
        </p:spPr>
        <p:txBody>
          <a:bodyPr>
            <a:normAutofit/>
          </a:bodyPr>
          <a:lstStyle/>
          <a:p>
            <a:r>
              <a:rPr lang="hu-HU" sz="4400" b="1" dirty="0"/>
              <a:t>Sikeres </a:t>
            </a:r>
            <a:r>
              <a:rPr lang="hu-HU" sz="4400" b="1" dirty="0" err="1"/>
              <a:t>intrapreneurship</a:t>
            </a:r>
            <a:r>
              <a:rPr lang="hu-HU" sz="4400" b="1" dirty="0"/>
              <a:t> példák</a:t>
            </a:r>
            <a:endParaRPr lang="hu-HU" sz="4400" dirty="0"/>
          </a:p>
        </p:txBody>
      </p:sp>
      <p:sp>
        <p:nvSpPr>
          <p:cNvPr id="3" name="Tartalom helye 2"/>
          <p:cNvSpPr>
            <a:spLocks noGrp="1"/>
          </p:cNvSpPr>
          <p:nvPr>
            <p:ph idx="1"/>
          </p:nvPr>
        </p:nvSpPr>
        <p:spPr>
          <a:xfrm>
            <a:off x="156412" y="2333297"/>
            <a:ext cx="11809616" cy="4383031"/>
          </a:xfrm>
        </p:spPr>
        <p:txBody>
          <a:bodyPr>
            <a:normAutofit/>
          </a:bodyPr>
          <a:lstStyle/>
          <a:p>
            <a:pPr marL="360363" indent="-360363" algn="just">
              <a:buFont typeface="Arial" panose="020B0604020202020204" pitchFamily="34" charset="0"/>
              <a:buChar char="•"/>
            </a:pPr>
            <a:r>
              <a:rPr lang="hu-HU" sz="2800" dirty="0" err="1" smtClean="0"/>
              <a:t>Larry</a:t>
            </a:r>
            <a:r>
              <a:rPr lang="hu-HU" sz="2800" dirty="0" smtClean="0"/>
              <a:t> </a:t>
            </a:r>
            <a:r>
              <a:rPr lang="hu-HU" sz="2800" dirty="0" err="1" smtClean="0"/>
              <a:t>Hornbeck</a:t>
            </a:r>
            <a:r>
              <a:rPr lang="hu-HU" sz="2800" dirty="0" smtClean="0"/>
              <a:t> TI kutató, már majdnem egy évtizede kísérletezett egy olyan technológián, amelyben parányi tükrökkel fotonokat térítettek el.</a:t>
            </a:r>
          </a:p>
          <a:p>
            <a:pPr marL="360363" indent="-360363" algn="just">
              <a:buFont typeface="Arial" panose="020B0604020202020204" pitchFamily="34" charset="0"/>
              <a:buChar char="•"/>
            </a:pPr>
            <a:r>
              <a:rPr lang="hu-HU" sz="2800" dirty="0" smtClean="0"/>
              <a:t>1987-ben csapatával kidolgozta a Digital </a:t>
            </a:r>
            <a:r>
              <a:rPr lang="hu-HU" sz="2800" dirty="0" err="1" smtClean="0"/>
              <a:t>Micromirror</a:t>
            </a:r>
            <a:r>
              <a:rPr lang="hu-HU" sz="2800" dirty="0" smtClean="0"/>
              <a:t> </a:t>
            </a:r>
            <a:r>
              <a:rPr lang="hu-HU" sz="2800" dirty="0" err="1" smtClean="0"/>
              <a:t>Device</a:t>
            </a:r>
            <a:r>
              <a:rPr lang="hu-HU" sz="2800" dirty="0" smtClean="0"/>
              <a:t>-t (DMD), amelyet kezdetben repülőjegyek nyomtatására használtak.</a:t>
            </a:r>
          </a:p>
          <a:p>
            <a:pPr marL="360363" indent="-360363" algn="just">
              <a:buFont typeface="Arial" panose="020B0604020202020204" pitchFamily="34" charset="0"/>
              <a:buChar char="•"/>
            </a:pPr>
            <a:r>
              <a:rPr lang="hu-HU" sz="2800" dirty="0" smtClean="0"/>
              <a:t>Ezután nem sokkal egy </a:t>
            </a:r>
            <a:r>
              <a:rPr lang="hu-HU" sz="2800" dirty="0" err="1" smtClean="0"/>
              <a:t>intrapreneurship</a:t>
            </a:r>
            <a:r>
              <a:rPr lang="hu-HU" sz="2800" dirty="0" smtClean="0"/>
              <a:t> kezdeményezésbe vágott, amely Digital </a:t>
            </a:r>
            <a:r>
              <a:rPr lang="hu-HU" sz="2800" dirty="0" err="1" smtClean="0"/>
              <a:t>Imaging</a:t>
            </a:r>
            <a:r>
              <a:rPr lang="hu-HU" sz="2800" dirty="0" smtClean="0"/>
              <a:t> </a:t>
            </a:r>
            <a:r>
              <a:rPr lang="hu-HU" sz="2800" dirty="0" err="1" smtClean="0"/>
              <a:t>Venture</a:t>
            </a:r>
            <a:r>
              <a:rPr lang="hu-HU" sz="2800" dirty="0" smtClean="0"/>
              <a:t> Projekt néven futott abból a célból, hogy kiterjesszék a technológia alkalmazási területét.</a:t>
            </a:r>
          </a:p>
          <a:p>
            <a:pPr marL="360363" indent="-360363" algn="just">
              <a:buFont typeface="Arial" panose="020B0604020202020204" pitchFamily="34" charset="0"/>
              <a:buChar char="•"/>
            </a:pPr>
            <a:r>
              <a:rPr lang="hu-HU" sz="2800" dirty="0" smtClean="0"/>
              <a:t>Eredmény: felismerte, hogy ez a technológia a digitális projektoroknál is alkalmazható, ezáltal jelentősen csökkenthető a mérete és az előállítási költsége (</a:t>
            </a:r>
            <a:r>
              <a:rPr lang="hu-HU" sz="2800" dirty="0"/>
              <a:t>korábban 15.000</a:t>
            </a:r>
            <a:r>
              <a:rPr lang="hu-HU" sz="2800" dirty="0" smtClean="0"/>
              <a:t>$) Idővel iparági szabvánnyá vált a technológia.</a:t>
            </a:r>
          </a:p>
          <a:p>
            <a:pPr marL="360363" indent="-360363" algn="just">
              <a:buFont typeface="Arial" panose="020B0604020202020204" pitchFamily="34" charset="0"/>
              <a:buChar char="•"/>
            </a:pPr>
            <a:endParaRPr lang="hu-HU" sz="2800" dirty="0"/>
          </a:p>
        </p:txBody>
      </p:sp>
      <p:pic>
        <p:nvPicPr>
          <p:cNvPr id="4" name="Tartalom hely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34" y="945931"/>
            <a:ext cx="3057420" cy="1308536"/>
          </a:xfrm>
          <a:prstGeom prst="rect">
            <a:avLst/>
          </a:prstGeom>
        </p:spPr>
      </p:pic>
    </p:spTree>
    <p:extLst>
      <p:ext uri="{BB962C8B-B14F-4D97-AF65-F5344CB8AC3E}">
        <p14:creationId xmlns:p14="http://schemas.microsoft.com/office/powerpoint/2010/main" val="250770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4853" y="0"/>
            <a:ext cx="10447922" cy="1658198"/>
          </a:xfrm>
        </p:spPr>
        <p:txBody>
          <a:bodyPr>
            <a:normAutofit/>
          </a:bodyPr>
          <a:lstStyle/>
          <a:p>
            <a:r>
              <a:rPr lang="hu-HU" sz="4400" b="1" dirty="0"/>
              <a:t>Sikeres </a:t>
            </a:r>
            <a:r>
              <a:rPr lang="hu-HU" sz="4400" b="1" dirty="0" err="1"/>
              <a:t>intrapreneurship</a:t>
            </a:r>
            <a:r>
              <a:rPr lang="hu-HU" sz="4400" b="1" dirty="0"/>
              <a:t> példák</a:t>
            </a:r>
            <a:endParaRPr lang="hu-HU" sz="4400" dirty="0"/>
          </a:p>
        </p:txBody>
      </p:sp>
      <p:sp>
        <p:nvSpPr>
          <p:cNvPr id="3" name="Tartalom helye 2"/>
          <p:cNvSpPr>
            <a:spLocks noGrp="1"/>
          </p:cNvSpPr>
          <p:nvPr>
            <p:ph idx="1"/>
          </p:nvPr>
        </p:nvSpPr>
        <p:spPr>
          <a:xfrm>
            <a:off x="180475" y="2723215"/>
            <a:ext cx="11622504" cy="3993113"/>
          </a:xfrm>
        </p:spPr>
        <p:txBody>
          <a:bodyPr>
            <a:normAutofit/>
          </a:bodyPr>
          <a:lstStyle/>
          <a:p>
            <a:pPr marL="360363" indent="-360363" algn="just">
              <a:buFont typeface="Arial" panose="020B0604020202020204" pitchFamily="34" charset="0"/>
              <a:buChar char="•"/>
            </a:pPr>
            <a:r>
              <a:rPr lang="hu-HU" sz="2800" dirty="0" err="1" smtClean="0"/>
              <a:t>W.L.Gore</a:t>
            </a:r>
            <a:r>
              <a:rPr lang="hu-HU" sz="2800" dirty="0" smtClean="0"/>
              <a:t> (</a:t>
            </a:r>
            <a:r>
              <a:rPr lang="hu-HU" sz="2800" dirty="0" err="1" smtClean="0"/>
              <a:t>Gore-Tex</a:t>
            </a:r>
            <a:r>
              <a:rPr lang="hu-HU" sz="2800" dirty="0" smtClean="0"/>
              <a:t> anyag) „</a:t>
            </a:r>
            <a:r>
              <a:rPr lang="hu-HU" sz="2800" dirty="0" err="1" smtClean="0"/>
              <a:t>dabble</a:t>
            </a:r>
            <a:r>
              <a:rPr lang="hu-HU" sz="2800" dirty="0" smtClean="0"/>
              <a:t> </a:t>
            </a:r>
            <a:r>
              <a:rPr lang="hu-HU" sz="2800" dirty="0" err="1" smtClean="0"/>
              <a:t>time</a:t>
            </a:r>
            <a:r>
              <a:rPr lang="hu-HU" sz="2800" dirty="0" smtClean="0"/>
              <a:t>” – kísérletezési időt biztosít vagy a munkaidő 10%-át az alkalmazottak új ötletek fejlesztésére fordíthatják, személyes projekteken dolgozhatnak.</a:t>
            </a:r>
          </a:p>
          <a:p>
            <a:pPr marL="360363" indent="-360363" algn="just">
              <a:buFont typeface="Arial" panose="020B0604020202020204" pitchFamily="34" charset="0"/>
              <a:buChar char="•"/>
            </a:pPr>
            <a:r>
              <a:rPr lang="hu-HU" sz="2800" dirty="0" smtClean="0"/>
              <a:t>Az egyik alkalmazott, </a:t>
            </a:r>
            <a:r>
              <a:rPr lang="hu-HU" sz="2800" dirty="0" err="1" smtClean="0"/>
              <a:t>Dave</a:t>
            </a:r>
            <a:r>
              <a:rPr lang="hu-HU" sz="2800" dirty="0" smtClean="0"/>
              <a:t> </a:t>
            </a:r>
            <a:r>
              <a:rPr lang="hu-HU" sz="2800" dirty="0" err="1" smtClean="0"/>
              <a:t>Myers</a:t>
            </a:r>
            <a:r>
              <a:rPr lang="hu-HU" sz="2800" dirty="0" smtClean="0"/>
              <a:t>, </a:t>
            </a:r>
            <a:r>
              <a:rPr lang="hu-HU" sz="2800" dirty="0" err="1" smtClean="0"/>
              <a:t>ePTE</a:t>
            </a:r>
            <a:r>
              <a:rPr lang="hu-HU" sz="2800" dirty="0" smtClean="0"/>
              <a:t> termékük (</a:t>
            </a:r>
            <a:r>
              <a:rPr lang="hu-HU" sz="2800" dirty="0" err="1" smtClean="0"/>
              <a:t>push-pull</a:t>
            </a:r>
            <a:r>
              <a:rPr lang="hu-HU" sz="2800" dirty="0" smtClean="0"/>
              <a:t> kábel bevonat) esetében felismerte, hogy gitárhúrok esetében is alkalmazható.</a:t>
            </a:r>
          </a:p>
          <a:p>
            <a:pPr marL="360363" indent="-360363" algn="just">
              <a:buFont typeface="Arial" panose="020B0604020202020204" pitchFamily="34" charset="0"/>
              <a:buChar char="•"/>
            </a:pPr>
            <a:r>
              <a:rPr lang="hu-HU" sz="2800" dirty="0" err="1" smtClean="0"/>
              <a:t>W.L.Gore</a:t>
            </a:r>
            <a:r>
              <a:rPr lang="hu-HU" sz="2800" dirty="0" smtClean="0"/>
              <a:t> ELIXIR </a:t>
            </a:r>
            <a:r>
              <a:rPr lang="hu-HU" sz="2800" dirty="0" err="1" smtClean="0"/>
              <a:t>Srings</a:t>
            </a:r>
            <a:r>
              <a:rPr lang="hu-HU" sz="2800" dirty="0" smtClean="0"/>
              <a:t> néven vezette be, ma már a No.1. az akusztikus gitárhúrok között.</a:t>
            </a:r>
            <a:endParaRPr lang="hu-HU" sz="2800" dirty="0"/>
          </a:p>
        </p:txBody>
      </p:sp>
      <p:pic>
        <p:nvPicPr>
          <p:cNvPr id="5" name="Kép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287" y="1223488"/>
            <a:ext cx="2781733" cy="1190420"/>
          </a:xfrm>
          <a:prstGeom prst="rect">
            <a:avLst/>
          </a:prstGeom>
        </p:spPr>
      </p:pic>
    </p:spTree>
    <p:extLst>
      <p:ext uri="{BB962C8B-B14F-4D97-AF65-F5344CB8AC3E}">
        <p14:creationId xmlns:p14="http://schemas.microsoft.com/office/powerpoint/2010/main" val="241939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4852" y="0"/>
            <a:ext cx="11625409" cy="1658198"/>
          </a:xfrm>
        </p:spPr>
        <p:txBody>
          <a:bodyPr>
            <a:normAutofit/>
          </a:bodyPr>
          <a:lstStyle/>
          <a:p>
            <a:r>
              <a:rPr lang="hu-HU" sz="4400" b="1" dirty="0"/>
              <a:t>Sikeres </a:t>
            </a:r>
            <a:r>
              <a:rPr lang="hu-HU" sz="4400" b="1" dirty="0" err="1"/>
              <a:t>intrapreneurship</a:t>
            </a:r>
            <a:r>
              <a:rPr lang="hu-HU" sz="4400" b="1" dirty="0"/>
              <a:t> </a:t>
            </a:r>
            <a:r>
              <a:rPr lang="hu-HU" sz="4400" b="1" dirty="0" smtClean="0"/>
              <a:t>példák (véletlen felfedezés!)</a:t>
            </a:r>
            <a:endParaRPr lang="hu-HU" sz="4400" dirty="0"/>
          </a:p>
        </p:txBody>
      </p:sp>
      <p:sp>
        <p:nvSpPr>
          <p:cNvPr id="3" name="Tartalom helye 2"/>
          <p:cNvSpPr>
            <a:spLocks noGrp="1"/>
          </p:cNvSpPr>
          <p:nvPr>
            <p:ph idx="1"/>
          </p:nvPr>
        </p:nvSpPr>
        <p:spPr>
          <a:xfrm>
            <a:off x="117412" y="2700457"/>
            <a:ext cx="11769787" cy="3768176"/>
          </a:xfrm>
        </p:spPr>
        <p:txBody>
          <a:bodyPr>
            <a:noAutofit/>
          </a:bodyPr>
          <a:lstStyle/>
          <a:p>
            <a:pPr marL="360363" indent="-360363" algn="just">
              <a:buFont typeface="Arial" panose="020B0604020202020204" pitchFamily="34" charset="0"/>
              <a:buChar char="•"/>
            </a:pPr>
            <a:r>
              <a:rPr lang="hu-HU" sz="2800" dirty="0" smtClean="0"/>
              <a:t>Néha az </a:t>
            </a:r>
            <a:r>
              <a:rPr lang="hu-HU" sz="2800" dirty="0" err="1" smtClean="0"/>
              <a:t>intrapreneuship</a:t>
            </a:r>
            <a:r>
              <a:rPr lang="hu-HU" sz="2800" dirty="0" smtClean="0"/>
              <a:t> véletlen módon alakul ki. Dr. Spencer Silver, a 3M tudósa egy nagyon erős ragasztóanyagon kísérletezet, amelyet az űrtechnológiában használtak. Ehelyett véletlenül egy lágy ragasztót állított elő, amely hozzáragadt bármilyen felülethez és nem hagyott ragacsos nyomot.</a:t>
            </a:r>
          </a:p>
          <a:p>
            <a:pPr marL="360363" indent="-360363" algn="just">
              <a:buFont typeface="Arial" panose="020B0604020202020204" pitchFamily="34" charset="0"/>
              <a:buChar char="•"/>
            </a:pPr>
            <a:r>
              <a:rPr lang="hu-HU" sz="2800" dirty="0" smtClean="0"/>
              <a:t>Ahelyett, hogy elvetette volna az új ragasztóanyagot, ami nem oldotta meg az eredeti problémát, elkezdett azon gondolkodni, hogy mire lehetne használni. Sok év kitartó munka után, összefogott Art </a:t>
            </a:r>
            <a:r>
              <a:rPr lang="hu-HU" sz="2800" dirty="0" err="1" smtClean="0"/>
              <a:t>Fry-jal</a:t>
            </a:r>
            <a:r>
              <a:rPr lang="hu-HU" sz="2800" dirty="0" smtClean="0"/>
              <a:t>, egy másik 3M tudóssal és együtt el kezdtek egy új termék kifejlesztésén dolgozni. Így született meg a </a:t>
            </a:r>
            <a:r>
              <a:rPr lang="hu-HU" sz="2800" dirty="0" err="1" smtClean="0"/>
              <a:t>Post-it</a:t>
            </a:r>
            <a:r>
              <a:rPr lang="hu-HU" sz="2800" dirty="0" smtClean="0"/>
              <a:t>.</a:t>
            </a:r>
            <a:endParaRPr lang="hu-HU" sz="2800" dirty="0"/>
          </a:p>
        </p:txBody>
      </p:sp>
      <p:pic>
        <p:nvPicPr>
          <p:cNvPr id="4" name="Kép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736" y="1234994"/>
            <a:ext cx="2277906" cy="1370867"/>
          </a:xfrm>
          <a:prstGeom prst="rect">
            <a:avLst/>
          </a:prstGeom>
        </p:spPr>
      </p:pic>
    </p:spTree>
    <p:extLst>
      <p:ext uri="{BB962C8B-B14F-4D97-AF65-F5344CB8AC3E}">
        <p14:creationId xmlns:p14="http://schemas.microsoft.com/office/powerpoint/2010/main" val="1679412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4852" y="0"/>
            <a:ext cx="11625409" cy="1658198"/>
          </a:xfrm>
        </p:spPr>
        <p:txBody>
          <a:bodyPr>
            <a:normAutofit/>
          </a:bodyPr>
          <a:lstStyle/>
          <a:p>
            <a:r>
              <a:rPr lang="hu-HU" sz="4400" b="1" dirty="0"/>
              <a:t>Sikeres </a:t>
            </a:r>
            <a:r>
              <a:rPr lang="hu-HU" sz="4400" b="1" dirty="0" err="1"/>
              <a:t>intrapreneurship</a:t>
            </a:r>
            <a:r>
              <a:rPr lang="hu-HU" sz="4400" b="1" dirty="0"/>
              <a:t> </a:t>
            </a:r>
            <a:r>
              <a:rPr lang="hu-HU" sz="4400" b="1" dirty="0" smtClean="0"/>
              <a:t>példák</a:t>
            </a:r>
            <a:endParaRPr lang="hu-HU" sz="4400" dirty="0"/>
          </a:p>
        </p:txBody>
      </p:sp>
      <p:sp>
        <p:nvSpPr>
          <p:cNvPr id="3" name="Tartalom helye 2"/>
          <p:cNvSpPr>
            <a:spLocks noGrp="1"/>
          </p:cNvSpPr>
          <p:nvPr>
            <p:ph idx="1"/>
          </p:nvPr>
        </p:nvSpPr>
        <p:spPr>
          <a:xfrm>
            <a:off x="180475" y="3026978"/>
            <a:ext cx="11801318" cy="3689349"/>
          </a:xfrm>
        </p:spPr>
        <p:txBody>
          <a:bodyPr>
            <a:normAutofit/>
          </a:bodyPr>
          <a:lstStyle/>
          <a:p>
            <a:pPr marL="360363" indent="-360363" algn="just">
              <a:buFont typeface="Arial" panose="020B0604020202020204" pitchFamily="34" charset="0"/>
              <a:buChar char="•"/>
            </a:pPr>
            <a:r>
              <a:rPr lang="hu-HU" sz="2800" dirty="0" smtClean="0"/>
              <a:t>Egy </a:t>
            </a:r>
            <a:r>
              <a:rPr lang="hu-HU" sz="2800" dirty="0" err="1" smtClean="0"/>
              <a:t>intrapreneur</a:t>
            </a:r>
            <a:r>
              <a:rPr lang="hu-HU" sz="2800" dirty="0" smtClean="0"/>
              <a:t>, </a:t>
            </a:r>
            <a:r>
              <a:rPr lang="en-US" sz="2800" dirty="0" smtClean="0"/>
              <a:t>Paul </a:t>
            </a:r>
            <a:r>
              <a:rPr lang="en-US" sz="2800" dirty="0" err="1" smtClean="0"/>
              <a:t>Buchheit</a:t>
            </a:r>
            <a:r>
              <a:rPr lang="hu-HU" sz="2800" dirty="0" smtClean="0"/>
              <a:t> nevéhez fűződik a </a:t>
            </a:r>
            <a:r>
              <a:rPr lang="en-US" sz="2800" dirty="0" smtClean="0"/>
              <a:t>Gmail.</a:t>
            </a:r>
            <a:endParaRPr lang="hu-HU" sz="2800" dirty="0" smtClean="0"/>
          </a:p>
          <a:p>
            <a:pPr marL="360363" indent="-360363" algn="just">
              <a:buFont typeface="Arial" panose="020B0604020202020204" pitchFamily="34" charset="0"/>
              <a:buChar char="•"/>
            </a:pPr>
            <a:r>
              <a:rPr lang="hu-HU" sz="2800" dirty="0" smtClean="0"/>
              <a:t>A </a:t>
            </a:r>
            <a:r>
              <a:rPr lang="hu-HU" sz="2800" dirty="0" err="1" smtClean="0"/>
              <a:t>Gmail</a:t>
            </a:r>
            <a:r>
              <a:rPr lang="hu-HU" sz="2800" dirty="0" smtClean="0"/>
              <a:t> forradalmasította az e-mailt, amikor a </a:t>
            </a:r>
            <a:r>
              <a:rPr lang="hu-HU" sz="2800" dirty="0" err="1" smtClean="0"/>
              <a:t>Google</a:t>
            </a:r>
            <a:r>
              <a:rPr lang="hu-HU" sz="2800" dirty="0" smtClean="0"/>
              <a:t> 1 GB-os tárhelyet vezetett be.</a:t>
            </a:r>
            <a:endParaRPr lang="en-US" sz="2800" dirty="0"/>
          </a:p>
          <a:p>
            <a:pPr marL="360363" indent="-360363" algn="just">
              <a:buFont typeface="Arial" panose="020B0604020202020204" pitchFamily="34" charset="0"/>
              <a:buChar char="•"/>
            </a:pPr>
            <a:r>
              <a:rPr lang="hu-HU" sz="2800" dirty="0" smtClean="0"/>
              <a:t>A felhasználóknak korábban a szűkös tárhely kapacitások miatt gyakran törölniük kellett az e-maileket. A nagy tárhely azonban </a:t>
            </a:r>
            <a:r>
              <a:rPr lang="hu-HU" sz="2800" dirty="0"/>
              <a:t>lehetővé tette, hogy a felhasználók megőrizhessék az </a:t>
            </a:r>
            <a:r>
              <a:rPr lang="hu-HU" sz="2800" dirty="0" smtClean="0"/>
              <a:t>e-mailjeiket.</a:t>
            </a:r>
            <a:endParaRPr lang="hu-HU" sz="2800" dirty="0"/>
          </a:p>
        </p:txBody>
      </p:sp>
      <p:pic>
        <p:nvPicPr>
          <p:cNvPr id="5" name="Kép 4" descr="Il Times | all the news that's fit to prin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4884" y="1068046"/>
            <a:ext cx="4131274" cy="1721364"/>
          </a:xfrm>
          <a:prstGeom prst="rect">
            <a:avLst/>
          </a:prstGeom>
        </p:spPr>
      </p:pic>
      <p:pic>
        <p:nvPicPr>
          <p:cNvPr id="6" name="Kép 5" descr="Conectados en quint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138" y="1"/>
            <a:ext cx="2633639" cy="2633639"/>
          </a:xfrm>
          <a:prstGeom prst="rect">
            <a:avLst/>
          </a:prstGeom>
        </p:spPr>
      </p:pic>
    </p:spTree>
    <p:extLst>
      <p:ext uri="{BB962C8B-B14F-4D97-AF65-F5344CB8AC3E}">
        <p14:creationId xmlns:p14="http://schemas.microsoft.com/office/powerpoint/2010/main" val="3745602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Sikeres </a:t>
            </a:r>
            <a:r>
              <a:rPr lang="hu-HU" dirty="0" err="1" smtClean="0"/>
              <a:t>intrapreneurship</a:t>
            </a:r>
            <a:r>
              <a:rPr lang="hu-HU" dirty="0" smtClean="0"/>
              <a:t> példák</a:t>
            </a:r>
            <a:endParaRPr lang="hu-HU" dirty="0"/>
          </a:p>
        </p:txBody>
      </p:sp>
      <p:sp>
        <p:nvSpPr>
          <p:cNvPr id="3" name="Tartalom helye 2"/>
          <p:cNvSpPr>
            <a:spLocks noGrp="1"/>
          </p:cNvSpPr>
          <p:nvPr>
            <p:ph idx="1"/>
          </p:nvPr>
        </p:nvSpPr>
        <p:spPr/>
        <p:txBody>
          <a:bodyPr>
            <a:normAutofit lnSpcReduction="10000"/>
          </a:bodyPr>
          <a:lstStyle/>
          <a:p>
            <a:r>
              <a:rPr lang="en-US" b="1" cap="small" dirty="0"/>
              <a:t>Sun Microsystems</a:t>
            </a:r>
          </a:p>
          <a:p>
            <a:r>
              <a:rPr lang="hu-HU" b="1" dirty="0" smtClean="0"/>
              <a:t>Ötlet</a:t>
            </a:r>
            <a:r>
              <a:rPr lang="en-US" b="1" dirty="0" smtClean="0"/>
              <a:t>:</a:t>
            </a:r>
            <a:r>
              <a:rPr lang="en-US" dirty="0"/>
              <a:t> Patrick </a:t>
            </a:r>
            <a:r>
              <a:rPr lang="en-US" dirty="0" err="1"/>
              <a:t>Naughton</a:t>
            </a:r>
            <a:r>
              <a:rPr lang="en-US" dirty="0"/>
              <a:t>, </a:t>
            </a:r>
            <a:r>
              <a:rPr lang="hu-HU" dirty="0" smtClean="0"/>
              <a:t>egy fejlesztő 1995-ben majdnem elhagyta a SUN-t, mert azt érezte, hogy nem szolgálják ki eléggé a fogyasztói igényeket az egyre növekvő PC felhasználói piacon.  Azzal tudták meggyőzni, hogy maradjon, hogy létrehozhatott egy e fogyasztói piacot célzó fejlesztői csoportot. E csoportnak az egyik tagja, James </a:t>
            </a:r>
            <a:r>
              <a:rPr lang="hu-HU" dirty="0" err="1" smtClean="0"/>
              <a:t>Gosling</a:t>
            </a:r>
            <a:r>
              <a:rPr lang="hu-HU" dirty="0" smtClean="0"/>
              <a:t> kidolgozott egy elegáns, objektum orientált programozási nyelvet, az </a:t>
            </a:r>
            <a:r>
              <a:rPr lang="hu-HU" dirty="0" err="1" smtClean="0"/>
              <a:t>Oak-ot</a:t>
            </a:r>
            <a:r>
              <a:rPr lang="hu-HU" dirty="0" smtClean="0"/>
              <a:t>, amelyet később </a:t>
            </a:r>
            <a:r>
              <a:rPr lang="hu-HU" dirty="0" smtClean="0">
                <a:solidFill>
                  <a:schemeClr val="accent2">
                    <a:lumMod val="75000"/>
                  </a:schemeClr>
                </a:solidFill>
              </a:rPr>
              <a:t>Java</a:t>
            </a:r>
            <a:r>
              <a:rPr lang="hu-HU" dirty="0" smtClean="0"/>
              <a:t>-</a:t>
            </a:r>
            <a:r>
              <a:rPr lang="hu-HU" dirty="0" err="1" smtClean="0"/>
              <a:t>nak</a:t>
            </a:r>
            <a:r>
              <a:rPr lang="hu-HU" dirty="0" smtClean="0"/>
              <a:t> hívtak. </a:t>
            </a:r>
            <a:endParaRPr lang="en-US" dirty="0"/>
          </a:p>
          <a:p>
            <a:r>
              <a:rPr lang="hu-HU" b="1" dirty="0" smtClean="0"/>
              <a:t>Haszon</a:t>
            </a:r>
            <a:r>
              <a:rPr lang="en-US" b="1" dirty="0" smtClean="0"/>
              <a:t>:</a:t>
            </a:r>
            <a:r>
              <a:rPr lang="en-US" dirty="0"/>
              <a:t> </a:t>
            </a:r>
            <a:r>
              <a:rPr lang="hu-HU" dirty="0" smtClean="0"/>
              <a:t>Az első sikeres tesztek után felismerték, hogy a Java előnye, hogy különböző platformokon is implementálható. (A Sun időközben összeolvadt az Oracle nagyvállalattal). A Java éves szinten </a:t>
            </a:r>
            <a:r>
              <a:rPr lang="en-US" dirty="0" smtClean="0"/>
              <a:t>930 </a:t>
            </a:r>
            <a:r>
              <a:rPr lang="en-US" dirty="0" err="1" smtClean="0"/>
              <a:t>milli</a:t>
            </a:r>
            <a:r>
              <a:rPr lang="hu-HU" dirty="0" smtClean="0"/>
              <a:t>ó </a:t>
            </a:r>
            <a:r>
              <a:rPr lang="en-US" dirty="0" smtClean="0"/>
              <a:t>Java </a:t>
            </a:r>
            <a:r>
              <a:rPr lang="en-US" dirty="0"/>
              <a:t>Runtime Environment </a:t>
            </a:r>
            <a:r>
              <a:rPr lang="hu-HU" dirty="0" smtClean="0"/>
              <a:t>letöltésnél jár és 3 milliárd mobiltelefon fut a világon Java-t használva. </a:t>
            </a:r>
            <a:endParaRPr lang="en-US" b="1" dirty="0">
              <a:solidFill>
                <a:srgbClr val="FF0000"/>
              </a:solidFill>
            </a:endParaRPr>
          </a:p>
        </p:txBody>
      </p:sp>
      <p:pic>
        <p:nvPicPr>
          <p:cNvPr id="1030" name="Picture 6" descr="Sunmicrosystems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5725042"/>
            <a:ext cx="2076450"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7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a:xfrm>
            <a:off x="527304" y="1381125"/>
            <a:ext cx="10782300" cy="3352800"/>
          </a:xfrm>
        </p:spPr>
        <p:txBody>
          <a:bodyPr/>
          <a:lstStyle/>
          <a:p>
            <a:r>
              <a:rPr lang="hu-HU" b="1" dirty="0" err="1"/>
              <a:t>Intrapreneurship</a:t>
            </a:r>
            <a:endParaRPr lang="hu-HU" b="1" dirty="0"/>
          </a:p>
        </p:txBody>
      </p:sp>
      <p:pic>
        <p:nvPicPr>
          <p:cNvPr id="4" name="Kép 3"/>
          <p:cNvPicPr>
            <a:picLocks noChangeAspect="1"/>
          </p:cNvPicPr>
          <p:nvPr/>
        </p:nvPicPr>
        <p:blipFill>
          <a:blip r:embed="rId2"/>
          <a:stretch>
            <a:fillRect/>
          </a:stretch>
        </p:blipFill>
        <p:spPr>
          <a:xfrm>
            <a:off x="7264400" y="12701"/>
            <a:ext cx="4913932" cy="2921060"/>
          </a:xfrm>
          <a:prstGeom prst="rect">
            <a:avLst/>
          </a:prstGeom>
        </p:spPr>
      </p:pic>
    </p:spTree>
    <p:extLst>
      <p:ext uri="{BB962C8B-B14F-4D97-AF65-F5344CB8AC3E}">
        <p14:creationId xmlns:p14="http://schemas.microsoft.com/office/powerpoint/2010/main" val="2068056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721895" y="499533"/>
            <a:ext cx="10708104" cy="1658198"/>
          </a:xfrm>
        </p:spPr>
        <p:txBody>
          <a:bodyPr>
            <a:normAutofit/>
          </a:bodyPr>
          <a:lstStyle/>
          <a:p>
            <a:r>
              <a:rPr lang="hu-HU" sz="2000" dirty="0" smtClean="0"/>
              <a:t>„A jó és a rossz stratégia „</a:t>
            </a:r>
            <a:endParaRPr lang="hu-HU" sz="2000" dirty="0"/>
          </a:p>
        </p:txBody>
      </p:sp>
      <p:sp>
        <p:nvSpPr>
          <p:cNvPr id="3" name="Tartalom helye 2"/>
          <p:cNvSpPr>
            <a:spLocks noGrp="1"/>
          </p:cNvSpPr>
          <p:nvPr>
            <p:ph idx="1"/>
          </p:nvPr>
        </p:nvSpPr>
        <p:spPr>
          <a:xfrm>
            <a:off x="760877" y="2053972"/>
            <a:ext cx="10753725" cy="4535876"/>
          </a:xfrm>
        </p:spPr>
        <p:txBody>
          <a:bodyPr>
            <a:normAutofit fontScale="70000" lnSpcReduction="20000"/>
          </a:bodyPr>
          <a:lstStyle/>
          <a:p>
            <a:pPr>
              <a:buFont typeface="Arial" panose="020B0604020202020204" pitchFamily="34" charset="0"/>
              <a:buChar char="•"/>
            </a:pPr>
            <a:r>
              <a:rPr lang="hu-HU" dirty="0" smtClean="0"/>
              <a:t> A SWOT elemzés segíthet a jó stratégia kialakításában</a:t>
            </a:r>
          </a:p>
          <a:p>
            <a:pPr>
              <a:buFont typeface="Arial" panose="020B0604020202020204" pitchFamily="34" charset="0"/>
              <a:buChar char="•"/>
            </a:pPr>
            <a:r>
              <a:rPr lang="hu-HU" dirty="0"/>
              <a:t> </a:t>
            </a:r>
            <a:r>
              <a:rPr lang="hu-HU" dirty="0" smtClean="0"/>
              <a:t>ahhoz, hogy hatékony legyen, a cég vezetésének és alkalmazottainak bevonásával, megkérdezésével kell elvégezni</a:t>
            </a:r>
          </a:p>
          <a:p>
            <a:pPr>
              <a:buFont typeface="Arial" panose="020B0604020202020204" pitchFamily="34" charset="0"/>
              <a:buChar char="•"/>
            </a:pPr>
            <a:r>
              <a:rPr lang="hu-HU" dirty="0"/>
              <a:t> </a:t>
            </a:r>
            <a:r>
              <a:rPr lang="hu-HU" dirty="0" smtClean="0"/>
              <a:t>a jó stratégia megkívánja a verseny, valamint a szervezetre leselkedő veszélyek elemzését is, emellett fájdalmas döntéseket is tartalmazhat (ld.! STEEPLE, </a:t>
            </a:r>
            <a:r>
              <a:rPr lang="hu-HU" dirty="0" err="1" smtClean="0"/>
              <a:t>Porter</a:t>
            </a:r>
            <a:r>
              <a:rPr lang="hu-HU" dirty="0" smtClean="0"/>
              <a:t>, SWOT!!!)</a:t>
            </a:r>
          </a:p>
          <a:p>
            <a:pPr>
              <a:buFont typeface="Arial" panose="020B0604020202020204" pitchFamily="34" charset="0"/>
              <a:buChar char="•"/>
            </a:pPr>
            <a:r>
              <a:rPr lang="hu-HU" dirty="0"/>
              <a:t> </a:t>
            </a:r>
            <a:r>
              <a:rPr lang="hu-HU" dirty="0" smtClean="0"/>
              <a:t>a megfelelő stratégiaalkotás előnyt kovácsol a vállalat erősségeiből és a fennálló fenyegetésekre rugalmasan tud reagálni</a:t>
            </a:r>
          </a:p>
          <a:p>
            <a:pPr>
              <a:buFont typeface="Arial" panose="020B0604020202020204" pitchFamily="34" charset="0"/>
              <a:buChar char="•"/>
            </a:pPr>
            <a:r>
              <a:rPr lang="hu-HU" dirty="0"/>
              <a:t> </a:t>
            </a:r>
            <a:r>
              <a:rPr lang="hu-HU" dirty="0" smtClean="0"/>
              <a:t>a rossz stratégia gyakran jár együtt a leegyszerűsített célok vagy jövőkép meghatározásával, esetleg nem vesznek tudomást problémákról</a:t>
            </a:r>
          </a:p>
          <a:p>
            <a:pPr>
              <a:buFont typeface="Arial" panose="020B0604020202020204" pitchFamily="34" charset="0"/>
              <a:buChar char="•"/>
            </a:pPr>
            <a:r>
              <a:rPr lang="hu-HU" dirty="0"/>
              <a:t> </a:t>
            </a:r>
            <a:r>
              <a:rPr lang="hu-HU" i="1" dirty="0" smtClean="0">
                <a:solidFill>
                  <a:schemeClr val="accent3">
                    <a:lumMod val="75000"/>
                  </a:schemeClr>
                </a:solidFill>
              </a:rPr>
              <a:t>A Kodak szomorú vége ékes példája a rossz stratégiának</a:t>
            </a:r>
          </a:p>
          <a:p>
            <a:pPr lvl="1">
              <a:buFont typeface="Arial" panose="020B0604020202020204" pitchFamily="34" charset="0"/>
              <a:buChar char="•"/>
            </a:pPr>
            <a:r>
              <a:rPr lang="hu-HU" i="1" dirty="0">
                <a:solidFill>
                  <a:schemeClr val="accent3">
                    <a:lumMod val="75000"/>
                  </a:schemeClr>
                </a:solidFill>
              </a:rPr>
              <a:t> </a:t>
            </a:r>
            <a:r>
              <a:rPr lang="hu-HU" i="1" dirty="0" smtClean="0">
                <a:solidFill>
                  <a:schemeClr val="accent3">
                    <a:lumMod val="75000"/>
                  </a:schemeClr>
                </a:solidFill>
              </a:rPr>
              <a:t>az 1970-es évekre az USA piacvezető cégévé vált a fotóiparban: a film és fényképezőgép piac 90%-át tudhatta magáénak</a:t>
            </a:r>
          </a:p>
          <a:p>
            <a:pPr lvl="1">
              <a:buFont typeface="Arial" panose="020B0604020202020204" pitchFamily="34" charset="0"/>
              <a:buChar char="•"/>
            </a:pPr>
            <a:r>
              <a:rPr lang="hu-HU" i="1" dirty="0">
                <a:solidFill>
                  <a:schemeClr val="accent3">
                    <a:lumMod val="75000"/>
                  </a:schemeClr>
                </a:solidFill>
              </a:rPr>
              <a:t> </a:t>
            </a:r>
            <a:r>
              <a:rPr lang="hu-HU" i="1" dirty="0" smtClean="0">
                <a:solidFill>
                  <a:schemeClr val="accent3">
                    <a:lumMod val="75000"/>
                  </a:schemeClr>
                </a:solidFill>
              </a:rPr>
              <a:t>1975-ben a Kodak mérnökei fejlesztették ki a digitális fényképezőgépet, azonban a Kodak vezetése nem vett tudomást az új technológia által nyújtott lehetőségekről (megfőtt béka szindróma?)</a:t>
            </a:r>
          </a:p>
          <a:p>
            <a:pPr lvl="1">
              <a:buFont typeface="Arial" panose="020B0604020202020204" pitchFamily="34" charset="0"/>
              <a:buChar char="•"/>
            </a:pPr>
            <a:r>
              <a:rPr lang="hu-HU" i="1" dirty="0" smtClean="0">
                <a:solidFill>
                  <a:schemeClr val="accent3">
                    <a:lumMod val="75000"/>
                  </a:schemeClr>
                </a:solidFill>
              </a:rPr>
              <a:t>A Kodak túl későn kezdte meg átállását a digitális fényképezőgépekre, akkor , amikor a </a:t>
            </a:r>
            <a:r>
              <a:rPr lang="hu-HU" i="1" dirty="0" err="1" smtClean="0">
                <a:solidFill>
                  <a:schemeClr val="accent3">
                    <a:lumMod val="75000"/>
                  </a:schemeClr>
                </a:solidFill>
              </a:rPr>
              <a:t>tabletek</a:t>
            </a:r>
            <a:r>
              <a:rPr lang="hu-HU" i="1" dirty="0" smtClean="0">
                <a:solidFill>
                  <a:schemeClr val="accent3">
                    <a:lumMod val="75000"/>
                  </a:schemeClr>
                </a:solidFill>
              </a:rPr>
              <a:t> és okostelefonok is alkalmasak voltak már erre a funkcióra</a:t>
            </a:r>
          </a:p>
          <a:p>
            <a:pPr lvl="1">
              <a:buFont typeface="Arial" panose="020B0604020202020204" pitchFamily="34" charset="0"/>
              <a:buChar char="•"/>
            </a:pPr>
            <a:r>
              <a:rPr lang="hu-HU" i="1" dirty="0" smtClean="0">
                <a:solidFill>
                  <a:schemeClr val="accent3">
                    <a:lumMod val="75000"/>
                  </a:schemeClr>
                </a:solidFill>
              </a:rPr>
              <a:t>Vezetői képtelenek voltak arra, hogy meghozzák az irányváltásra vonatkozó kemény döntést</a:t>
            </a:r>
          </a:p>
          <a:p>
            <a:pPr lvl="1">
              <a:buFont typeface="Arial" panose="020B0604020202020204" pitchFamily="34" charset="0"/>
              <a:buChar char="•"/>
            </a:pPr>
            <a:r>
              <a:rPr lang="hu-HU" i="1" dirty="0">
                <a:solidFill>
                  <a:schemeClr val="accent3">
                    <a:lumMod val="75000"/>
                  </a:schemeClr>
                </a:solidFill>
              </a:rPr>
              <a:t> </a:t>
            </a:r>
            <a:r>
              <a:rPr lang="hu-HU" i="1" dirty="0" smtClean="0">
                <a:solidFill>
                  <a:schemeClr val="accent3">
                    <a:lumMod val="75000"/>
                  </a:schemeClr>
                </a:solidFill>
              </a:rPr>
              <a:t>ez vezetett a Kodak 2012-es csődjéhez</a:t>
            </a:r>
          </a:p>
          <a:p>
            <a:pPr lvl="1">
              <a:buFont typeface="Arial" panose="020B0604020202020204" pitchFamily="34" charset="0"/>
              <a:buChar char="•"/>
            </a:pPr>
            <a:endParaRPr lang="hu-HU" i="1" dirty="0">
              <a:solidFill>
                <a:schemeClr val="accent3">
                  <a:lumMod val="75000"/>
                </a:schemeClr>
              </a:solidFill>
            </a:endParaRPr>
          </a:p>
        </p:txBody>
      </p:sp>
      <p:pic>
        <p:nvPicPr>
          <p:cNvPr id="4" name="Kép 3" descr="&lt;strong&gt;Kodak&lt;/strong&gt;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8339" y="0"/>
            <a:ext cx="2253661" cy="2039563"/>
          </a:xfrm>
          <a:prstGeom prst="rect">
            <a:avLst/>
          </a:prstGeom>
        </p:spPr>
      </p:pic>
      <p:sp>
        <p:nvSpPr>
          <p:cNvPr id="5" name="Szövegdoboz 4"/>
          <p:cNvSpPr txBox="1"/>
          <p:nvPr/>
        </p:nvSpPr>
        <p:spPr>
          <a:xfrm>
            <a:off x="572621" y="168435"/>
            <a:ext cx="9221085" cy="584775"/>
          </a:xfrm>
          <a:prstGeom prst="rect">
            <a:avLst/>
          </a:prstGeom>
          <a:noFill/>
        </p:spPr>
        <p:txBody>
          <a:bodyPr wrap="square" rtlCol="0">
            <a:spAutoFit/>
          </a:bodyPr>
          <a:lstStyle/>
          <a:p>
            <a:r>
              <a:rPr lang="hu-HU" sz="3200" b="1" dirty="0" smtClean="0">
                <a:solidFill>
                  <a:schemeClr val="accent2">
                    <a:lumMod val="75000"/>
                  </a:schemeClr>
                </a:solidFill>
              </a:rPr>
              <a:t>Ismétlés – kevésbé sikeres példa </a:t>
            </a:r>
            <a:r>
              <a:rPr lang="hu-HU" sz="3200" b="1" dirty="0" err="1" smtClean="0">
                <a:solidFill>
                  <a:schemeClr val="accent2">
                    <a:lumMod val="75000"/>
                  </a:schemeClr>
                </a:solidFill>
              </a:rPr>
              <a:t>intrapreneurship</a:t>
            </a:r>
            <a:r>
              <a:rPr lang="hu-HU" sz="3200" b="1" dirty="0" smtClean="0">
                <a:solidFill>
                  <a:schemeClr val="accent2">
                    <a:lumMod val="75000"/>
                  </a:schemeClr>
                </a:solidFill>
              </a:rPr>
              <a:t>-re </a:t>
            </a:r>
            <a:endParaRPr lang="hu-HU" sz="3200" b="1" dirty="0">
              <a:solidFill>
                <a:schemeClr val="accent2">
                  <a:lumMod val="75000"/>
                </a:schemeClr>
              </a:solidFill>
            </a:endParaRPr>
          </a:p>
        </p:txBody>
      </p:sp>
    </p:spTree>
    <p:extLst>
      <p:ext uri="{BB962C8B-B14F-4D97-AF65-F5344CB8AC3E}">
        <p14:creationId xmlns:p14="http://schemas.microsoft.com/office/powerpoint/2010/main" val="406621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Sikeres </a:t>
            </a:r>
            <a:r>
              <a:rPr lang="hu-HU" dirty="0" err="1"/>
              <a:t>intrapreneurship</a:t>
            </a:r>
            <a:r>
              <a:rPr lang="hu-HU" dirty="0"/>
              <a:t> példák</a:t>
            </a:r>
          </a:p>
        </p:txBody>
      </p:sp>
      <p:sp>
        <p:nvSpPr>
          <p:cNvPr id="3" name="Tartalom helye 2"/>
          <p:cNvSpPr>
            <a:spLocks noGrp="1"/>
          </p:cNvSpPr>
          <p:nvPr>
            <p:ph idx="1"/>
          </p:nvPr>
        </p:nvSpPr>
        <p:spPr/>
        <p:txBody>
          <a:bodyPr>
            <a:normAutofit/>
          </a:bodyPr>
          <a:lstStyle/>
          <a:p>
            <a:r>
              <a:rPr lang="en-US" b="1" cap="small" dirty="0"/>
              <a:t>Sony</a:t>
            </a:r>
          </a:p>
          <a:p>
            <a:r>
              <a:rPr lang="hu-HU" b="1" dirty="0" smtClean="0"/>
              <a:t>Ötlet</a:t>
            </a:r>
            <a:r>
              <a:rPr lang="en-US" b="1" dirty="0" smtClean="0"/>
              <a:t>:</a:t>
            </a:r>
            <a:r>
              <a:rPr lang="en-US" dirty="0"/>
              <a:t> Ken </a:t>
            </a:r>
            <a:r>
              <a:rPr lang="en-US" dirty="0" err="1"/>
              <a:t>Kutaragi</a:t>
            </a:r>
            <a:r>
              <a:rPr lang="en-US" dirty="0"/>
              <a:t>, </a:t>
            </a:r>
            <a:r>
              <a:rPr lang="hu-HU" dirty="0" smtClean="0"/>
              <a:t>a relatíve junior Sony munkatárs, azzal töltött órákat, hogy saját lányait bevonva a Nintendot erősebbé és felhasználóbaráttá fejlessze. Ami ebből a munkából következett, a világ egyik legismertebb terméke, a </a:t>
            </a:r>
            <a:r>
              <a:rPr lang="en-US" b="1" dirty="0" smtClean="0">
                <a:solidFill>
                  <a:srgbClr val="FF0000"/>
                </a:solidFill>
              </a:rPr>
              <a:t>Sony </a:t>
            </a:r>
            <a:r>
              <a:rPr lang="en-US" b="1" dirty="0" err="1">
                <a:solidFill>
                  <a:srgbClr val="FF0000"/>
                </a:solidFill>
              </a:rPr>
              <a:t>Playstation</a:t>
            </a:r>
            <a:r>
              <a:rPr lang="en-US" dirty="0"/>
              <a:t>.</a:t>
            </a:r>
          </a:p>
          <a:p>
            <a:r>
              <a:rPr lang="hu-HU" b="1" dirty="0" smtClean="0"/>
              <a:t>Haszon</a:t>
            </a:r>
            <a:r>
              <a:rPr lang="en-US" b="1" dirty="0" smtClean="0"/>
              <a:t>:</a:t>
            </a:r>
            <a:r>
              <a:rPr lang="en-US" dirty="0"/>
              <a:t> </a:t>
            </a:r>
            <a:r>
              <a:rPr lang="hu-HU" dirty="0" smtClean="0"/>
              <a:t>Sokan a Sony vezetéséből azt gondolták, hogy idővesztegetés ez a fejlesztés, mert a számítógépes játék senkit nem érdekel! Szerencsére néhányan a szenior vezetésből felismerték, hogy ennek lehet piaci értéke…. Ma ezért piacvezető a Sony a játékiparban….</a:t>
            </a:r>
            <a:endParaRPr lang="hu-HU" dirty="0"/>
          </a:p>
        </p:txBody>
      </p:sp>
      <p:pic>
        <p:nvPicPr>
          <p:cNvPr id="2050" name="Picture 2" descr="Sony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499" y="5420677"/>
            <a:ext cx="28575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535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Sikeres </a:t>
            </a:r>
            <a:r>
              <a:rPr lang="hu-HU" dirty="0" err="1" smtClean="0"/>
              <a:t>intrapreneurship</a:t>
            </a:r>
            <a:r>
              <a:rPr lang="hu-HU" dirty="0" smtClean="0"/>
              <a:t> példák</a:t>
            </a:r>
            <a:endParaRPr lang="hu-HU" dirty="0"/>
          </a:p>
        </p:txBody>
      </p:sp>
      <p:sp>
        <p:nvSpPr>
          <p:cNvPr id="3" name="Tartalom helye 2"/>
          <p:cNvSpPr>
            <a:spLocks noGrp="1"/>
          </p:cNvSpPr>
          <p:nvPr>
            <p:ph idx="1"/>
          </p:nvPr>
        </p:nvSpPr>
        <p:spPr/>
        <p:txBody>
          <a:bodyPr/>
          <a:lstStyle/>
          <a:p>
            <a:r>
              <a:rPr lang="en-US" b="1" cap="small" dirty="0"/>
              <a:t>Facebook</a:t>
            </a:r>
          </a:p>
          <a:p>
            <a:r>
              <a:rPr lang="hu-HU" b="1" dirty="0" smtClean="0"/>
              <a:t>Ötlet</a:t>
            </a:r>
            <a:r>
              <a:rPr lang="en-US" b="1" dirty="0" smtClean="0"/>
              <a:t>:</a:t>
            </a:r>
            <a:r>
              <a:rPr lang="en-US" dirty="0"/>
              <a:t> </a:t>
            </a:r>
            <a:r>
              <a:rPr lang="hu-HU" dirty="0" smtClean="0"/>
              <a:t>Az eredetileg </a:t>
            </a:r>
            <a:r>
              <a:rPr lang="en-US" dirty="0" smtClean="0"/>
              <a:t>“</a:t>
            </a:r>
            <a:r>
              <a:rPr lang="en-US" dirty="0"/>
              <a:t>awesome </a:t>
            </a:r>
            <a:r>
              <a:rPr lang="en-US" dirty="0" smtClean="0"/>
              <a:t>button</a:t>
            </a:r>
            <a:r>
              <a:rPr lang="hu-HU" dirty="0" smtClean="0"/>
              <a:t>”-</a:t>
            </a:r>
            <a:r>
              <a:rPr lang="hu-HU" dirty="0" err="1" smtClean="0"/>
              <a:t>nak</a:t>
            </a:r>
            <a:r>
              <a:rPr lang="hu-HU" dirty="0" smtClean="0"/>
              <a:t> hívott </a:t>
            </a:r>
            <a:r>
              <a:rPr lang="hu-HU" dirty="0" err="1" smtClean="0"/>
              <a:t>Like</a:t>
            </a:r>
            <a:r>
              <a:rPr lang="hu-HU" dirty="0" smtClean="0"/>
              <a:t> prototípusának bemutatására a Facebook nem túl híres </a:t>
            </a:r>
            <a:r>
              <a:rPr lang="hu-HU" dirty="0" err="1" smtClean="0"/>
              <a:t>hackathonjainak</a:t>
            </a:r>
            <a:r>
              <a:rPr lang="hu-HU" dirty="0" smtClean="0"/>
              <a:t> egyikén került sor. </a:t>
            </a:r>
            <a:endParaRPr lang="en-US" dirty="0"/>
          </a:p>
          <a:p>
            <a:r>
              <a:rPr lang="hu-HU" b="1" dirty="0" smtClean="0"/>
              <a:t>Haszon</a:t>
            </a:r>
            <a:r>
              <a:rPr lang="en-US" b="1" dirty="0" smtClean="0"/>
              <a:t>:</a:t>
            </a:r>
            <a:r>
              <a:rPr lang="en-US" dirty="0"/>
              <a:t> </a:t>
            </a:r>
            <a:r>
              <a:rPr lang="hu-HU" dirty="0" smtClean="0"/>
              <a:t> Habár a </a:t>
            </a:r>
            <a:r>
              <a:rPr lang="en-US" dirty="0" smtClean="0"/>
              <a:t>Facebook </a:t>
            </a:r>
            <a:r>
              <a:rPr lang="hu-HU" dirty="0" smtClean="0"/>
              <a:t>nem bocsátott ki statisztikát azt illetően, hogy mekkora sikert jelentett számára, de a közösségi média használatában napi szinten meghatározó lett ez a gomb és az annak használatából származó hatások. </a:t>
            </a:r>
            <a:endParaRPr lang="en-US" dirty="0"/>
          </a:p>
          <a:p>
            <a:endParaRPr lang="hu-HU" dirty="0"/>
          </a:p>
        </p:txBody>
      </p:sp>
      <p:pic>
        <p:nvPicPr>
          <p:cNvPr id="3074" name="Picture 2" descr="Facebook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554" y="5169401"/>
            <a:ext cx="3048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 name="Kép 3" descr="Facebook like button - Wikipedi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358" y="4523398"/>
            <a:ext cx="2302260" cy="1972270"/>
          </a:xfrm>
          <a:prstGeom prst="rect">
            <a:avLst/>
          </a:prstGeom>
        </p:spPr>
      </p:pic>
    </p:spTree>
    <p:extLst>
      <p:ext uri="{BB962C8B-B14F-4D97-AF65-F5344CB8AC3E}">
        <p14:creationId xmlns:p14="http://schemas.microsoft.com/office/powerpoint/2010/main" val="3927384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4852" y="0"/>
            <a:ext cx="11625409" cy="1658198"/>
          </a:xfrm>
        </p:spPr>
        <p:txBody>
          <a:bodyPr>
            <a:normAutofit/>
          </a:bodyPr>
          <a:lstStyle/>
          <a:p>
            <a:r>
              <a:rPr lang="hu-HU" sz="4400" b="1" dirty="0"/>
              <a:t>Sikeres </a:t>
            </a:r>
            <a:r>
              <a:rPr lang="hu-HU" sz="4400" b="1" dirty="0" err="1"/>
              <a:t>intrapreneurship</a:t>
            </a:r>
            <a:r>
              <a:rPr lang="hu-HU" sz="4400" b="1" dirty="0"/>
              <a:t> </a:t>
            </a:r>
            <a:r>
              <a:rPr lang="hu-HU" sz="4400" b="1" dirty="0" smtClean="0"/>
              <a:t>példák - SAP</a:t>
            </a:r>
            <a:endParaRPr lang="hu-HU" sz="4400" dirty="0"/>
          </a:p>
        </p:txBody>
      </p:sp>
      <p:sp>
        <p:nvSpPr>
          <p:cNvPr id="3" name="Tartalom helye 2"/>
          <p:cNvSpPr>
            <a:spLocks noGrp="1"/>
          </p:cNvSpPr>
          <p:nvPr>
            <p:ph idx="1"/>
          </p:nvPr>
        </p:nvSpPr>
        <p:spPr>
          <a:xfrm>
            <a:off x="180475" y="1608084"/>
            <a:ext cx="11622504" cy="5108244"/>
          </a:xfrm>
        </p:spPr>
        <p:txBody>
          <a:bodyPr/>
          <a:lstStyle/>
          <a:p>
            <a:r>
              <a:rPr lang="hu-HU" dirty="0" err="1"/>
              <a:t>Intrapreneurs</a:t>
            </a:r>
            <a:r>
              <a:rPr lang="hu-HU" dirty="0"/>
              <a:t> </a:t>
            </a:r>
            <a:r>
              <a:rPr lang="hu-HU" dirty="0" err="1"/>
              <a:t>Get</a:t>
            </a:r>
            <a:r>
              <a:rPr lang="hu-HU" dirty="0"/>
              <a:t> </a:t>
            </a:r>
            <a:r>
              <a:rPr lang="hu-HU" dirty="0" err="1"/>
              <a:t>Their</a:t>
            </a:r>
            <a:r>
              <a:rPr lang="hu-HU" dirty="0"/>
              <a:t> </a:t>
            </a:r>
            <a:r>
              <a:rPr lang="hu-HU" dirty="0" err="1"/>
              <a:t>Stripes</a:t>
            </a:r>
            <a:r>
              <a:rPr lang="hu-HU" dirty="0"/>
              <a:t>: </a:t>
            </a:r>
          </a:p>
          <a:p>
            <a:r>
              <a:rPr lang="hu-HU" dirty="0"/>
              <a:t>https://www.youtube.com/watch?v=W3_prUBT7bM</a:t>
            </a:r>
          </a:p>
        </p:txBody>
      </p:sp>
    </p:spTree>
    <p:extLst>
      <p:ext uri="{BB962C8B-B14F-4D97-AF65-F5344CB8AC3E}">
        <p14:creationId xmlns:p14="http://schemas.microsoft.com/office/powerpoint/2010/main" val="380832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68038" y="1321707"/>
            <a:ext cx="8462294" cy="1658198"/>
          </a:xfrm>
        </p:spPr>
        <p:txBody>
          <a:bodyPr>
            <a:noAutofit/>
          </a:bodyPr>
          <a:lstStyle/>
          <a:p>
            <a:r>
              <a:rPr lang="hu-HU" sz="8000" b="1" dirty="0"/>
              <a:t>Sikeres </a:t>
            </a:r>
            <a:r>
              <a:rPr lang="hu-HU" sz="8000" b="1" dirty="0" smtClean="0"/>
              <a:t/>
            </a:r>
            <a:br>
              <a:rPr lang="hu-HU" sz="8000" b="1" dirty="0" smtClean="0"/>
            </a:br>
            <a:r>
              <a:rPr lang="hu-HU" sz="8000" b="1" dirty="0" smtClean="0"/>
              <a:t>együttműködések </a:t>
            </a:r>
            <a:r>
              <a:rPr lang="hu-HU" sz="8000" b="1" dirty="0"/>
              <a:t/>
            </a:r>
            <a:br>
              <a:rPr lang="hu-HU" sz="8000" b="1" dirty="0"/>
            </a:br>
            <a:r>
              <a:rPr lang="hu-HU" sz="8000" b="1" dirty="0" err="1" smtClean="0"/>
              <a:t>startupokkal</a:t>
            </a:r>
            <a:endParaRPr lang="hu-HU" sz="8000" b="1" dirty="0"/>
          </a:p>
        </p:txBody>
      </p:sp>
      <p:sp>
        <p:nvSpPr>
          <p:cNvPr id="3" name="Tartalom helye 2"/>
          <p:cNvSpPr>
            <a:spLocks noGrp="1"/>
          </p:cNvSpPr>
          <p:nvPr>
            <p:ph idx="1"/>
          </p:nvPr>
        </p:nvSpPr>
        <p:spPr>
          <a:xfrm>
            <a:off x="1438275" y="3091815"/>
            <a:ext cx="10753725" cy="3766185"/>
          </a:xfrm>
        </p:spPr>
        <p:txBody>
          <a:bodyPr>
            <a:noAutofit/>
          </a:bodyPr>
          <a:lstStyle/>
          <a:p>
            <a:endParaRPr lang="hu-HU" sz="5400" b="1" dirty="0" smtClean="0"/>
          </a:p>
          <a:p>
            <a:pPr algn="r"/>
            <a:endParaRPr lang="hu-HU" sz="4000" dirty="0" smtClean="0"/>
          </a:p>
          <a:p>
            <a:pPr algn="r"/>
            <a:endParaRPr lang="hu-HU" sz="4000" dirty="0"/>
          </a:p>
          <a:p>
            <a:pPr algn="r"/>
            <a:r>
              <a:rPr lang="hu-HU" sz="4000" dirty="0" err="1" smtClean="0"/>
              <a:t>Startupokkal</a:t>
            </a:r>
            <a:r>
              <a:rPr lang="hu-HU" sz="4000" dirty="0" smtClean="0"/>
              <a:t> való együttműködések a nagyvállalatok szemszögéből</a:t>
            </a:r>
            <a:endParaRPr lang="hu-HU" sz="4000" dirty="0"/>
          </a:p>
        </p:txBody>
      </p:sp>
      <p:pic>
        <p:nvPicPr>
          <p:cNvPr id="4" name="Kép 3" descr="Fallimento in estensione di una società a responsabilità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900" y="0"/>
            <a:ext cx="4010100" cy="3909848"/>
          </a:xfrm>
          <a:prstGeom prst="rect">
            <a:avLst/>
          </a:prstGeom>
        </p:spPr>
      </p:pic>
    </p:spTree>
    <p:extLst>
      <p:ext uri="{BB962C8B-B14F-4D97-AF65-F5344CB8AC3E}">
        <p14:creationId xmlns:p14="http://schemas.microsoft.com/office/powerpoint/2010/main" val="140551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47320" y="0"/>
            <a:ext cx="11608349" cy="1658198"/>
          </a:xfrm>
        </p:spPr>
        <p:txBody>
          <a:bodyPr>
            <a:normAutofit/>
          </a:bodyPr>
          <a:lstStyle/>
          <a:p>
            <a:pPr algn="just"/>
            <a:r>
              <a:rPr lang="hu-HU" sz="4400" b="1" dirty="0" smtClean="0"/>
              <a:t>A </a:t>
            </a:r>
            <a:r>
              <a:rPr lang="hu-HU" sz="4400" b="1" dirty="0" err="1" smtClean="0"/>
              <a:t>startupokkal</a:t>
            </a:r>
            <a:r>
              <a:rPr lang="hu-HU" sz="4400" b="1" dirty="0" smtClean="0"/>
              <a:t> való együttműködés vagy a </a:t>
            </a:r>
            <a:r>
              <a:rPr lang="hu-HU" sz="4400" b="1" dirty="0" err="1" smtClean="0"/>
              <a:t>startup</a:t>
            </a:r>
            <a:r>
              <a:rPr lang="hu-HU" sz="4400" b="1" dirty="0" smtClean="0"/>
              <a:t> módszerek alkalmazásának előnyei</a:t>
            </a:r>
            <a:endParaRPr lang="hu-HU" sz="4400" b="1" dirty="0"/>
          </a:p>
        </p:txBody>
      </p:sp>
      <p:sp>
        <p:nvSpPr>
          <p:cNvPr id="3" name="Tartalom helye 2"/>
          <p:cNvSpPr>
            <a:spLocks noGrp="1"/>
          </p:cNvSpPr>
          <p:nvPr>
            <p:ph idx="1"/>
          </p:nvPr>
        </p:nvSpPr>
        <p:spPr>
          <a:xfrm>
            <a:off x="252248" y="1718440"/>
            <a:ext cx="11729544" cy="5139559"/>
          </a:xfrm>
        </p:spPr>
        <p:txBody>
          <a:bodyPr/>
          <a:lstStyle/>
          <a:p>
            <a:pPr marL="361950" indent="-361950">
              <a:buFont typeface="Arial" panose="020B0604020202020204" pitchFamily="34" charset="0"/>
              <a:buChar char="•"/>
            </a:pPr>
            <a:r>
              <a:rPr lang="hu-HU" sz="2800" dirty="0"/>
              <a:t>ú</a:t>
            </a:r>
            <a:r>
              <a:rPr lang="hu-HU" sz="2800" dirty="0" smtClean="0"/>
              <a:t>j technológia tesztelése vagy elsajátítása;</a:t>
            </a:r>
          </a:p>
          <a:p>
            <a:pPr marL="361950" indent="-361950">
              <a:buFont typeface="Arial" panose="020B0604020202020204" pitchFamily="34" charset="0"/>
              <a:buChar char="•"/>
            </a:pPr>
            <a:r>
              <a:rPr lang="hu-HU" sz="2800" dirty="0" smtClean="0"/>
              <a:t>a márka ismertségének növelése a piacon;</a:t>
            </a:r>
          </a:p>
          <a:p>
            <a:pPr marL="361950" indent="-361950">
              <a:buFont typeface="Arial" panose="020B0604020202020204" pitchFamily="34" charset="0"/>
              <a:buChar char="•"/>
            </a:pPr>
            <a:r>
              <a:rPr lang="hu-HU" sz="2800" dirty="0" smtClean="0"/>
              <a:t>friss tehetségek fellelése és vonzása;</a:t>
            </a:r>
          </a:p>
          <a:p>
            <a:pPr marL="361950" indent="-361950">
              <a:buFont typeface="Arial" panose="020B0604020202020204" pitchFamily="34" charset="0"/>
              <a:buChar char="•"/>
            </a:pPr>
            <a:r>
              <a:rPr lang="hu-HU" sz="2800" dirty="0"/>
              <a:t>i</a:t>
            </a:r>
            <a:r>
              <a:rPr lang="hu-HU" sz="2800" dirty="0" smtClean="0"/>
              <a:t>nnovációkkal új piacok bevonása;</a:t>
            </a:r>
            <a:endParaRPr lang="hu-HU" sz="2800" dirty="0"/>
          </a:p>
          <a:p>
            <a:pPr marL="361950" indent="-361950">
              <a:buFont typeface="Arial" panose="020B0604020202020204" pitchFamily="34" charset="0"/>
              <a:buChar char="•"/>
            </a:pPr>
            <a:r>
              <a:rPr lang="hu-HU" sz="2800" dirty="0" smtClean="0"/>
              <a:t>az eszközök jobb kihasználása;</a:t>
            </a:r>
          </a:p>
          <a:p>
            <a:pPr marL="361950" indent="-361950">
              <a:buFont typeface="Arial" panose="020B0604020202020204" pitchFamily="34" charset="0"/>
              <a:buChar char="•"/>
            </a:pPr>
            <a:r>
              <a:rPr lang="hu-HU" sz="2800" dirty="0"/>
              <a:t>a</a:t>
            </a:r>
            <a:r>
              <a:rPr lang="hu-HU" sz="2800" dirty="0" smtClean="0"/>
              <a:t> fogyasztói trendek gyorsabb és mélyebb megismerése;</a:t>
            </a:r>
          </a:p>
          <a:p>
            <a:pPr marL="361950" indent="-361950">
              <a:buFont typeface="Arial" panose="020B0604020202020204" pitchFamily="34" charset="0"/>
              <a:buChar char="•"/>
            </a:pPr>
            <a:r>
              <a:rPr lang="hu-HU" sz="2800" dirty="0"/>
              <a:t>a</a:t>
            </a:r>
            <a:r>
              <a:rPr lang="hu-HU" sz="2800" dirty="0" smtClean="0"/>
              <a:t>z alkalmazottak motiválása, lelkesítése és </a:t>
            </a:r>
            <a:r>
              <a:rPr lang="hu-HU" sz="2800" dirty="0"/>
              <a:t>pozitív változás </a:t>
            </a:r>
            <a:r>
              <a:rPr lang="hu-HU" sz="2800" dirty="0" smtClean="0"/>
              <a:t>elérése a szervezeti kultúrában;</a:t>
            </a:r>
          </a:p>
          <a:p>
            <a:pPr marL="361950" indent="-361950">
              <a:buFont typeface="Arial" panose="020B0604020202020204" pitchFamily="34" charset="0"/>
              <a:buChar char="•"/>
            </a:pPr>
            <a:r>
              <a:rPr lang="hu-HU" sz="2800" dirty="0"/>
              <a:t>a</a:t>
            </a:r>
            <a:r>
              <a:rPr lang="hu-HU" sz="2800" dirty="0" smtClean="0"/>
              <a:t> vállalat versenyképessé tételének elősegítése;</a:t>
            </a:r>
          </a:p>
          <a:p>
            <a:pPr marL="361950" indent="-361950">
              <a:buFont typeface="Arial" panose="020B0604020202020204" pitchFamily="34" charset="0"/>
              <a:buChar char="•"/>
            </a:pPr>
            <a:endParaRPr lang="hu-HU" dirty="0" smtClean="0"/>
          </a:p>
          <a:p>
            <a:pPr marL="361950" indent="-361950">
              <a:buFont typeface="Arial" panose="020B0604020202020204" pitchFamily="34" charset="0"/>
              <a:buChar char="•"/>
            </a:pPr>
            <a:endParaRPr lang="hu-HU" dirty="0" smtClean="0"/>
          </a:p>
          <a:p>
            <a:pPr marL="361950" indent="-361950">
              <a:buFont typeface="Arial" panose="020B0604020202020204" pitchFamily="34" charset="0"/>
              <a:buChar char="•"/>
            </a:pPr>
            <a:endParaRPr lang="hu-HU" dirty="0"/>
          </a:p>
        </p:txBody>
      </p:sp>
    </p:spTree>
    <p:extLst>
      <p:ext uri="{BB962C8B-B14F-4D97-AF65-F5344CB8AC3E}">
        <p14:creationId xmlns:p14="http://schemas.microsoft.com/office/powerpoint/2010/main" val="3825819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Célok és a fő kihívások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457200" indent="-457200" algn="just">
              <a:buFont typeface="+mj-lt"/>
              <a:buAutoNum type="arabicPeriod"/>
            </a:pPr>
            <a:r>
              <a:rPr lang="hu-HU" sz="2800" b="1" dirty="0" smtClean="0"/>
              <a:t>Új, innovatív termékek vagy szolgáltatások fejlesztése már meglévő vagy új piacra</a:t>
            </a:r>
          </a:p>
          <a:p>
            <a:pPr marL="361950" indent="-361950" algn="just">
              <a:buFont typeface="Arial" panose="020B0604020202020204" pitchFamily="34" charset="0"/>
              <a:buChar char="•"/>
            </a:pPr>
            <a:r>
              <a:rPr lang="hu-HU" dirty="0"/>
              <a:t>s</a:t>
            </a:r>
            <a:r>
              <a:rPr lang="hu-HU" dirty="0" smtClean="0"/>
              <a:t>egít megerősíteni a jelenlegi piaci pozíciót vagy terjeszkedni új piacon; </a:t>
            </a:r>
          </a:p>
          <a:p>
            <a:pPr marL="361950" indent="-361950" algn="just">
              <a:buFont typeface="Arial" panose="020B0604020202020204" pitchFamily="34" charset="0"/>
              <a:buChar char="•"/>
            </a:pPr>
            <a:r>
              <a:rPr lang="hu-HU" dirty="0"/>
              <a:t>m</a:t>
            </a:r>
            <a:r>
              <a:rPr lang="hu-HU" dirty="0" smtClean="0"/>
              <a:t>ár meglévő fogyasztók igényeit szeretné kielégíteni a cég, de hiányzik az innovatív termék vagy szolgáltatás; </a:t>
            </a:r>
          </a:p>
          <a:p>
            <a:pPr marL="361950" indent="-361950" algn="just">
              <a:buFont typeface="Arial" panose="020B0604020202020204" pitchFamily="34" charset="0"/>
              <a:buChar char="•"/>
            </a:pPr>
            <a:r>
              <a:rPr lang="hu-HU" dirty="0"/>
              <a:t>a </a:t>
            </a:r>
            <a:r>
              <a:rPr lang="hu-HU" dirty="0" smtClean="0"/>
              <a:t>vállalkozás rendelkezésére áll egy új, izgalmas technológia, de nem találják a legjobb alkalmazási területet vagy nem tudnak belépni új piacra, így nem tudják megfelelően kihasználni; </a:t>
            </a:r>
          </a:p>
          <a:p>
            <a:pPr marL="361950" indent="-361950" algn="just">
              <a:buFont typeface="Arial" panose="020B0604020202020204" pitchFamily="34" charset="0"/>
              <a:buChar char="•"/>
            </a:pPr>
            <a:r>
              <a:rPr lang="hu-HU" dirty="0" smtClean="0"/>
              <a:t>a vállalkozás új piacra szeretne betörni vagy másik pozíciót megszerezni az értékláncban, de hiányzik hozzá az innováció; </a:t>
            </a:r>
          </a:p>
          <a:p>
            <a:pPr marL="361950" indent="-361950" algn="just">
              <a:buFont typeface="Arial" panose="020B0604020202020204" pitchFamily="34" charset="0"/>
              <a:buChar char="•"/>
            </a:pPr>
            <a:r>
              <a:rPr lang="hu-HU" dirty="0" smtClean="0"/>
              <a:t>a vállalkozás </a:t>
            </a:r>
            <a:r>
              <a:rPr lang="hu-HU" dirty="0" err="1" smtClean="0"/>
              <a:t>szinergikus</a:t>
            </a:r>
            <a:r>
              <a:rPr lang="hu-HU" dirty="0" smtClean="0"/>
              <a:t> üzleti szegmenseket vagy réseket szeretne összekapcsolni, amelyeknek nagy vagy stratégiai üzleti vagy piaci potenciállal rendelkeznek</a:t>
            </a:r>
            <a:endParaRPr lang="hu-HU" dirty="0"/>
          </a:p>
        </p:txBody>
      </p:sp>
    </p:spTree>
    <p:extLst>
      <p:ext uri="{BB962C8B-B14F-4D97-AF65-F5344CB8AC3E}">
        <p14:creationId xmlns:p14="http://schemas.microsoft.com/office/powerpoint/2010/main" val="153359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Célok és a fő kihívások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2"/>
            </a:pPr>
            <a:r>
              <a:rPr lang="hu-HU" sz="2800" b="1" dirty="0" smtClean="0"/>
              <a:t>Innovatív vállalkozásként való pozícionálás</a:t>
            </a:r>
          </a:p>
          <a:p>
            <a:pPr marL="361950" indent="-361950" algn="just">
              <a:buFont typeface="Arial" panose="020B0604020202020204" pitchFamily="34" charset="0"/>
              <a:buChar char="•"/>
            </a:pPr>
            <a:r>
              <a:rPr lang="hu-HU" dirty="0" smtClean="0"/>
              <a:t>A </a:t>
            </a:r>
            <a:r>
              <a:rPr lang="hu-HU" dirty="0" err="1" smtClean="0"/>
              <a:t>startupokkal</a:t>
            </a:r>
            <a:r>
              <a:rPr lang="hu-HU" dirty="0" smtClean="0"/>
              <a:t> való közös munka segít abban, hogy úgy tekintsenek a nagyvállalatra, mint innovatív vállalkozásra, ami azért fontos, mert tehetségeket és fogyasztókat vonzhat és motiválja az alkalmazottakat is;</a:t>
            </a:r>
          </a:p>
          <a:p>
            <a:pPr marL="361950" indent="-361950" algn="just">
              <a:buFont typeface="Arial" panose="020B0604020202020204" pitchFamily="34" charset="0"/>
              <a:buChar char="•"/>
            </a:pPr>
            <a:r>
              <a:rPr lang="hu-HU" dirty="0" smtClean="0"/>
              <a:t>Lehet a nagyvállalat kiváló az üzleti területén, ám ha nem széles körben ismert, nehéz lesz</a:t>
            </a:r>
          </a:p>
          <a:p>
            <a:pPr marL="617982" lvl="1" indent="-361950" algn="just">
              <a:buFont typeface="Wingdings" panose="05000000000000000000" pitchFamily="2" charset="2"/>
              <a:buChar char="Ø"/>
            </a:pPr>
            <a:r>
              <a:rPr lang="hu-HU" dirty="0" smtClean="0"/>
              <a:t> erős partnereket</a:t>
            </a:r>
          </a:p>
          <a:p>
            <a:pPr marL="617982" lvl="1" indent="-361950" algn="just">
              <a:buFont typeface="Wingdings" panose="05000000000000000000" pitchFamily="2" charset="2"/>
              <a:buChar char="Ø"/>
            </a:pPr>
            <a:r>
              <a:rPr lang="hu-HU" dirty="0" smtClean="0"/>
              <a:t>új fogyasztókat vagy épp</a:t>
            </a:r>
          </a:p>
          <a:p>
            <a:pPr marL="617982" lvl="1" indent="-361950" algn="just">
              <a:buFont typeface="Wingdings" panose="05000000000000000000" pitchFamily="2" charset="2"/>
              <a:buChar char="Ø"/>
            </a:pPr>
            <a:r>
              <a:rPr lang="hu-HU" dirty="0" smtClean="0"/>
              <a:t>új tehetségeket </a:t>
            </a:r>
            <a:r>
              <a:rPr lang="hu-HU" dirty="0"/>
              <a:t>vonzani</a:t>
            </a:r>
            <a:r>
              <a:rPr lang="hu-HU" dirty="0" smtClean="0"/>
              <a:t> vállalkozói szellemmel.</a:t>
            </a:r>
            <a:endParaRPr lang="en-US" dirty="0"/>
          </a:p>
        </p:txBody>
      </p:sp>
    </p:spTree>
    <p:extLst>
      <p:ext uri="{BB962C8B-B14F-4D97-AF65-F5344CB8AC3E}">
        <p14:creationId xmlns:p14="http://schemas.microsoft.com/office/powerpoint/2010/main" val="2094753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Célok és a fő kihívások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3"/>
            </a:pPr>
            <a:r>
              <a:rPr lang="hu-HU" sz="2800" b="1" dirty="0" smtClean="0"/>
              <a:t>Belső innovációs folyamatok fejlesztése</a:t>
            </a:r>
          </a:p>
          <a:p>
            <a:pPr marL="361950" indent="-361950" algn="just">
              <a:buFont typeface="Arial" panose="020B0604020202020204" pitchFamily="34" charset="0"/>
              <a:buChar char="•"/>
            </a:pPr>
            <a:r>
              <a:rPr lang="hu-HU" dirty="0" smtClean="0"/>
              <a:t>A </a:t>
            </a:r>
            <a:r>
              <a:rPr lang="hu-HU" dirty="0" err="1" smtClean="0"/>
              <a:t>startupokkal</a:t>
            </a:r>
            <a:r>
              <a:rPr lang="hu-HU" dirty="0" smtClean="0"/>
              <a:t> való közös munka segít az alkalmazottak körében vállalkozói szellemet kialakítani azáltal, hogy megismerhetik az innovációs módszereket, az új trendeket, technológiákat, termékeket és szolgáltatásokat, emellett számos területen új perspektívákat nyújthatnak.</a:t>
            </a:r>
          </a:p>
          <a:p>
            <a:pPr marL="361950" indent="-361950" algn="just">
              <a:buFont typeface="Arial" panose="020B0604020202020204" pitchFamily="34" charset="0"/>
              <a:buChar char="•"/>
            </a:pPr>
            <a:r>
              <a:rPr lang="hu-HU" dirty="0"/>
              <a:t>a</a:t>
            </a:r>
            <a:r>
              <a:rPr lang="hu-HU" dirty="0" smtClean="0"/>
              <a:t> belső innovációs kultúra fejlesztése;</a:t>
            </a:r>
          </a:p>
          <a:p>
            <a:pPr marL="361950" indent="-361950" algn="just">
              <a:buFont typeface="Arial" panose="020B0604020202020204" pitchFamily="34" charset="0"/>
              <a:buChar char="•"/>
            </a:pPr>
            <a:r>
              <a:rPr lang="hu-HU" dirty="0"/>
              <a:t>a</a:t>
            </a:r>
            <a:r>
              <a:rPr lang="hu-HU" dirty="0" smtClean="0"/>
              <a:t> belső innovációs kezdeményezések hatékonyságának a javítása;</a:t>
            </a:r>
          </a:p>
          <a:p>
            <a:pPr marL="361950" indent="-361950" algn="just">
              <a:buFont typeface="Arial" panose="020B0604020202020204" pitchFamily="34" charset="0"/>
              <a:buChar char="•"/>
            </a:pPr>
            <a:r>
              <a:rPr lang="hu-HU" dirty="0" smtClean="0"/>
              <a:t>a legújabb trendek és a piaci változások követése;</a:t>
            </a:r>
          </a:p>
          <a:p>
            <a:pPr marL="361950" indent="-361950" algn="just">
              <a:buFont typeface="Arial" panose="020B0604020202020204" pitchFamily="34" charset="0"/>
              <a:buChar char="•"/>
            </a:pPr>
            <a:r>
              <a:rPr lang="hu-HU" dirty="0"/>
              <a:t>a</a:t>
            </a:r>
            <a:r>
              <a:rPr lang="hu-HU" dirty="0" smtClean="0"/>
              <a:t> fogyasztók és a szükségleteik jobb megértése;</a:t>
            </a:r>
          </a:p>
        </p:txBody>
      </p:sp>
    </p:spTree>
    <p:extLst>
      <p:ext uri="{BB962C8B-B14F-4D97-AF65-F5344CB8AC3E}">
        <p14:creationId xmlns:p14="http://schemas.microsoft.com/office/powerpoint/2010/main" val="4060547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Célok és a fő kihívások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4"/>
            </a:pPr>
            <a:r>
              <a:rPr lang="hu-HU" sz="2800" b="1" dirty="0" smtClean="0"/>
              <a:t>Az általános folyamatok javítása</a:t>
            </a:r>
          </a:p>
          <a:p>
            <a:pPr marL="361950" indent="-361950" algn="just">
              <a:buFont typeface="Arial" panose="020B0604020202020204" pitchFamily="34" charset="0"/>
              <a:buChar char="•"/>
            </a:pPr>
            <a:r>
              <a:rPr lang="hu-HU" dirty="0" smtClean="0"/>
              <a:t>Az új technológiákhoz való hozzáférés segít javítani a folyamatokat és a termékeket annak érdekében, hogy versenyképes maradjon a vállalkozás</a:t>
            </a:r>
            <a:r>
              <a:rPr lang="en-US" dirty="0" smtClean="0"/>
              <a:t>. </a:t>
            </a:r>
            <a:endParaRPr lang="hu-HU" dirty="0" smtClean="0"/>
          </a:p>
          <a:p>
            <a:pPr marL="361950" indent="-361950" algn="just">
              <a:buFont typeface="Arial" panose="020B0604020202020204" pitchFamily="34" charset="0"/>
              <a:buChar char="•"/>
            </a:pPr>
            <a:r>
              <a:rPr lang="hu-HU" dirty="0"/>
              <a:t>a</a:t>
            </a:r>
            <a:r>
              <a:rPr lang="hu-HU" dirty="0" smtClean="0"/>
              <a:t> berendezések kihasználtságának javítása (pl. termelési eszközök);</a:t>
            </a:r>
            <a:endParaRPr lang="en-US" dirty="0"/>
          </a:p>
          <a:p>
            <a:pPr marL="361950" indent="-361950" algn="just">
              <a:buFont typeface="Arial" panose="020B0604020202020204" pitchFamily="34" charset="0"/>
              <a:buChar char="•"/>
            </a:pPr>
            <a:r>
              <a:rPr lang="hu-HU" dirty="0" smtClean="0"/>
              <a:t>a legújabb trendek és a piaci változások követése;</a:t>
            </a:r>
          </a:p>
          <a:p>
            <a:pPr marL="361950" indent="-361950" algn="just">
              <a:buFont typeface="Arial" panose="020B0604020202020204" pitchFamily="34" charset="0"/>
              <a:buChar char="•"/>
            </a:pPr>
            <a:r>
              <a:rPr lang="hu-HU" dirty="0"/>
              <a:t>a</a:t>
            </a:r>
            <a:r>
              <a:rPr lang="hu-HU" dirty="0" smtClean="0"/>
              <a:t> fogyasztók és a szükségleteik jobb megértése;</a:t>
            </a:r>
          </a:p>
          <a:p>
            <a:pPr marL="0" indent="0" algn="just">
              <a:buNone/>
            </a:pPr>
            <a:endParaRPr lang="hu-HU" dirty="0" smtClean="0"/>
          </a:p>
          <a:p>
            <a:pPr marL="514350" indent="-514350" algn="just">
              <a:buFont typeface="+mj-lt"/>
              <a:buAutoNum type="arabicPeriod" startAt="5"/>
            </a:pPr>
            <a:r>
              <a:rPr lang="hu-HU" sz="2800" b="1" dirty="0" smtClean="0"/>
              <a:t>A partnerekkel és a fogyasztókkal közös innovációk létrehozása</a:t>
            </a:r>
          </a:p>
          <a:p>
            <a:pPr marL="361950" indent="-361950" algn="just">
              <a:buFont typeface="Arial" panose="020B0604020202020204" pitchFamily="34" charset="0"/>
              <a:buChar char="•"/>
            </a:pPr>
            <a:r>
              <a:rPr lang="hu-HU" dirty="0" smtClean="0"/>
              <a:t>A vállalat ki akarja terjeszteni az innovációs értékláncát azáltal, hogy néhány kiválasztott fogyasztót és partnert bevon az innováció kialakításába, hogy jobban megértse a piaci elvárásokat, igényeket.</a:t>
            </a:r>
          </a:p>
        </p:txBody>
      </p:sp>
    </p:spTree>
    <p:extLst>
      <p:ext uri="{BB962C8B-B14F-4D97-AF65-F5344CB8AC3E}">
        <p14:creationId xmlns:p14="http://schemas.microsoft.com/office/powerpoint/2010/main" val="960502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31824" y="118533"/>
            <a:ext cx="10772775" cy="1176867"/>
          </a:xfrm>
        </p:spPr>
        <p:txBody>
          <a:bodyPr>
            <a:normAutofit fontScale="90000"/>
          </a:bodyPr>
          <a:lstStyle/>
          <a:p>
            <a:r>
              <a:rPr lang="hu-HU" sz="4800" b="1" dirty="0" smtClean="0"/>
              <a:t>Emlékeztető: A technológiai vállalkozás fogalma!</a:t>
            </a:r>
            <a:endParaRPr lang="hu-HU" sz="4800" b="1" dirty="0"/>
          </a:p>
        </p:txBody>
      </p:sp>
      <p:sp>
        <p:nvSpPr>
          <p:cNvPr id="3" name="Tartalom helye 2"/>
          <p:cNvSpPr>
            <a:spLocks noGrp="1"/>
          </p:cNvSpPr>
          <p:nvPr>
            <p:ph idx="1"/>
          </p:nvPr>
        </p:nvSpPr>
        <p:spPr>
          <a:xfrm>
            <a:off x="110359" y="1248978"/>
            <a:ext cx="11824138" cy="5025697"/>
          </a:xfrm>
        </p:spPr>
        <p:txBody>
          <a:bodyPr>
            <a:normAutofit/>
          </a:bodyPr>
          <a:lstStyle/>
          <a:p>
            <a:pPr marL="357188" indent="-357188" algn="just">
              <a:lnSpc>
                <a:spcPct val="100000"/>
              </a:lnSpc>
              <a:spcBef>
                <a:spcPts val="600"/>
              </a:spcBef>
              <a:buFont typeface="Arial" panose="020B0604020202020204" pitchFamily="34" charset="0"/>
              <a:buChar char="•"/>
            </a:pPr>
            <a:r>
              <a:rPr lang="hu-HU" sz="2800" dirty="0" smtClean="0"/>
              <a:t>a </a:t>
            </a:r>
            <a:r>
              <a:rPr lang="hu-HU" sz="2800" dirty="0"/>
              <a:t>technológiai vállalkozó </a:t>
            </a:r>
            <a:r>
              <a:rPr lang="hu-HU" sz="2800" b="1" dirty="0"/>
              <a:t>új technológiai és üzleti megoldások sikeres kombinációjaként alkot piacképes terméket</a:t>
            </a:r>
            <a:r>
              <a:rPr lang="hu-HU" sz="2800" dirty="0"/>
              <a:t>, ehhez képes hozzárendelni meglévő és új erőforrásokat megfelelő kombinációban és időben </a:t>
            </a:r>
          </a:p>
          <a:p>
            <a:pPr marL="357188" indent="-357188" algn="just">
              <a:lnSpc>
                <a:spcPct val="100000"/>
              </a:lnSpc>
              <a:spcBef>
                <a:spcPts val="600"/>
              </a:spcBef>
              <a:buFont typeface="Arial" panose="020B0604020202020204" pitchFamily="34" charset="0"/>
              <a:buChar char="•"/>
            </a:pPr>
            <a:r>
              <a:rPr lang="hu-HU" sz="2800" dirty="0" smtClean="0"/>
              <a:t>a </a:t>
            </a:r>
            <a:r>
              <a:rPr lang="hu-HU" sz="2800" dirty="0"/>
              <a:t>vállalkozó újszerű folyamatok, </a:t>
            </a:r>
            <a:r>
              <a:rPr lang="hu-HU" sz="2800" b="1" dirty="0"/>
              <a:t>kísérletezés </a:t>
            </a:r>
            <a:r>
              <a:rPr lang="hu-HU" sz="2800" dirty="0"/>
              <a:t>(</a:t>
            </a:r>
            <a:r>
              <a:rPr lang="hu-HU" sz="2800" dirty="0" err="1"/>
              <a:t>experimentation</a:t>
            </a:r>
            <a:r>
              <a:rPr lang="hu-HU" sz="2800" dirty="0"/>
              <a:t>) révén jut el új megoldásokhoz, </a:t>
            </a:r>
            <a:r>
              <a:rPr lang="hu-HU" sz="2800" dirty="0" smtClean="0"/>
              <a:t>amelyek </a:t>
            </a:r>
            <a:r>
              <a:rPr lang="hu-HU" sz="2800" dirty="0"/>
              <a:t>technológiai/tudományos értelemben </a:t>
            </a:r>
            <a:r>
              <a:rPr lang="hu-HU" sz="2800" b="1" dirty="0"/>
              <a:t>új értéket </a:t>
            </a:r>
            <a:r>
              <a:rPr lang="hu-HU" sz="2800" dirty="0"/>
              <a:t>jelentenek </a:t>
            </a:r>
            <a:endParaRPr lang="hu-HU" sz="2800" dirty="0" smtClean="0"/>
          </a:p>
          <a:p>
            <a:pPr marL="357188" indent="-357188" algn="just">
              <a:lnSpc>
                <a:spcPct val="100000"/>
              </a:lnSpc>
              <a:spcBef>
                <a:spcPts val="600"/>
              </a:spcBef>
              <a:buFont typeface="Arial" panose="020B0604020202020204" pitchFamily="34" charset="0"/>
              <a:buChar char="•"/>
            </a:pPr>
            <a:r>
              <a:rPr lang="hu-HU" sz="2800" dirty="0" smtClean="0"/>
              <a:t>a </a:t>
            </a:r>
            <a:r>
              <a:rPr lang="hu-HU" sz="2800" dirty="0"/>
              <a:t>technológiai vállalkozás sajátossága, hogy </a:t>
            </a:r>
            <a:r>
              <a:rPr lang="hu-HU" sz="2800" b="1" dirty="0"/>
              <a:t>folyamatos megújulás</a:t>
            </a:r>
            <a:r>
              <a:rPr lang="hu-HU" sz="2800" dirty="0"/>
              <a:t>ra</a:t>
            </a:r>
            <a:r>
              <a:rPr lang="hu-HU" sz="2800" b="1" dirty="0"/>
              <a:t> </a:t>
            </a:r>
            <a:r>
              <a:rPr lang="hu-HU" sz="2800" dirty="0"/>
              <a:t>van szükség és nem mindig az első kitalált/kidolgozott verzió vezet sikerre</a:t>
            </a:r>
          </a:p>
          <a:p>
            <a:pPr marL="357188" indent="-357188" algn="just">
              <a:lnSpc>
                <a:spcPct val="100000"/>
              </a:lnSpc>
              <a:spcBef>
                <a:spcPts val="600"/>
              </a:spcBef>
              <a:buFont typeface="Arial" panose="020B0604020202020204" pitchFamily="34" charset="0"/>
              <a:buChar char="•"/>
            </a:pPr>
            <a:endParaRPr lang="hu-HU" sz="2800" dirty="0"/>
          </a:p>
        </p:txBody>
      </p:sp>
      <p:sp>
        <p:nvSpPr>
          <p:cNvPr id="5" name="Szövegdoboz 4"/>
          <p:cNvSpPr txBox="1"/>
          <p:nvPr/>
        </p:nvSpPr>
        <p:spPr>
          <a:xfrm>
            <a:off x="5160578" y="5454557"/>
            <a:ext cx="7031421" cy="1200329"/>
          </a:xfrm>
          <a:prstGeom prst="rect">
            <a:avLst/>
          </a:prstGeom>
          <a:noFill/>
        </p:spPr>
        <p:txBody>
          <a:bodyPr wrap="square" rtlCol="0">
            <a:spAutoFit/>
          </a:bodyPr>
          <a:lstStyle/>
          <a:p>
            <a:pPr algn="just">
              <a:spcBef>
                <a:spcPts val="600"/>
              </a:spcBef>
            </a:pPr>
            <a:r>
              <a:rPr lang="hu-HU" sz="2400" i="1" dirty="0" smtClean="0"/>
              <a:t>A </a:t>
            </a:r>
            <a:r>
              <a:rPr lang="hu-HU" sz="2400" i="1" dirty="0"/>
              <a:t>vállalkozók olyan emberek, akik rálelnek a </a:t>
            </a:r>
            <a:r>
              <a:rPr lang="hu-HU" sz="2400" i="1" dirty="0">
                <a:solidFill>
                  <a:schemeClr val="tx1">
                    <a:lumMod val="85000"/>
                    <a:lumOff val="15000"/>
                  </a:schemeClr>
                </a:solidFill>
              </a:rPr>
              <a:t>lehetőségekre a szükségletek és a kihívások között és </a:t>
            </a:r>
            <a:r>
              <a:rPr lang="hu-HU" sz="2400" i="1" dirty="0" smtClean="0">
                <a:solidFill>
                  <a:schemeClr val="tx1">
                    <a:lumMod val="85000"/>
                    <a:lumOff val="15000"/>
                  </a:schemeClr>
                </a:solidFill>
              </a:rPr>
              <a:t>keresik </a:t>
            </a:r>
            <a:r>
              <a:rPr lang="hu-HU" sz="2400" i="1" dirty="0">
                <a:solidFill>
                  <a:schemeClr val="tx1">
                    <a:lumMod val="85000"/>
                    <a:lumOff val="15000"/>
                  </a:schemeClr>
                </a:solidFill>
              </a:rPr>
              <a:t>a megoldásokat </a:t>
            </a:r>
            <a:r>
              <a:rPr lang="hu-HU" sz="2400" i="1" dirty="0" smtClean="0">
                <a:solidFill>
                  <a:schemeClr val="tx1">
                    <a:lumMod val="85000"/>
                    <a:lumOff val="15000"/>
                  </a:schemeClr>
                </a:solidFill>
              </a:rPr>
              <a:t>az azonosított </a:t>
            </a:r>
            <a:r>
              <a:rPr lang="hu-HU" sz="2400" i="1" dirty="0">
                <a:solidFill>
                  <a:schemeClr val="tx1">
                    <a:lumMod val="85000"/>
                    <a:lumOff val="15000"/>
                  </a:schemeClr>
                </a:solidFill>
              </a:rPr>
              <a:t>problémákra</a:t>
            </a:r>
            <a:r>
              <a:rPr lang="hu-HU" sz="2400" i="1" dirty="0" smtClean="0">
                <a:solidFill>
                  <a:schemeClr val="tx1">
                    <a:lumMod val="85000"/>
                    <a:lumOff val="15000"/>
                  </a:schemeClr>
                </a:solidFill>
              </a:rPr>
              <a:t>.</a:t>
            </a:r>
            <a:endParaRPr lang="hu-HU" sz="2400" i="1" dirty="0">
              <a:solidFill>
                <a:schemeClr val="tx1">
                  <a:lumMod val="85000"/>
                  <a:lumOff val="15000"/>
                </a:schemeClr>
              </a:solidFill>
            </a:endParaRPr>
          </a:p>
        </p:txBody>
      </p:sp>
    </p:spTree>
    <p:extLst>
      <p:ext uri="{BB962C8B-B14F-4D97-AF65-F5344CB8AC3E}">
        <p14:creationId xmlns:p14="http://schemas.microsoft.com/office/powerpoint/2010/main" val="69040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AutoNum type="arabicPeriod"/>
            </a:pPr>
            <a:r>
              <a:rPr lang="hu-HU" sz="2800" b="1" dirty="0" err="1" smtClean="0"/>
              <a:t>Startup</a:t>
            </a:r>
            <a:r>
              <a:rPr lang="hu-HU" sz="2800" b="1" dirty="0" smtClean="0"/>
              <a:t> </a:t>
            </a:r>
            <a:r>
              <a:rPr lang="hu-HU" sz="2800" b="1" dirty="0" err="1" smtClean="0"/>
              <a:t>pitch</a:t>
            </a:r>
            <a:r>
              <a:rPr lang="hu-HU" sz="2800" b="1" dirty="0" smtClean="0"/>
              <a:t> események</a:t>
            </a:r>
          </a:p>
          <a:p>
            <a:pPr marL="361950" indent="-361950" algn="just">
              <a:buFont typeface="Arial" panose="020B0604020202020204" pitchFamily="34" charset="0"/>
              <a:buChar char="•"/>
            </a:pPr>
            <a:r>
              <a:rPr lang="hu-HU" dirty="0" smtClean="0"/>
              <a:t>A legtöbb esetben, a </a:t>
            </a:r>
            <a:r>
              <a:rPr lang="hu-HU" dirty="0" err="1" smtClean="0"/>
              <a:t>startupok</a:t>
            </a:r>
            <a:r>
              <a:rPr lang="hu-HU" dirty="0" smtClean="0"/>
              <a:t> a termékeiket, szolgáltatásaikat vagy üzleti ötleteiket sok befektetőnek, szakértőnek, a média képviselőinek és vállalatnak mutatják be.</a:t>
            </a:r>
          </a:p>
          <a:p>
            <a:pPr marL="361950" indent="-361950" algn="just">
              <a:buFont typeface="Arial" panose="020B0604020202020204" pitchFamily="34" charset="0"/>
              <a:buChar char="•"/>
            </a:pPr>
            <a:r>
              <a:rPr lang="hu-HU" dirty="0" smtClean="0"/>
              <a:t>Befektetéseket, visszacsatolásokat vagy stratégiai partnereket keresnek, hogy fejlesszék az üzleti ötleteiket. Az események egy kisebb, meghittebb körű eseménytől egészen nagyobb fesztiválig </a:t>
            </a:r>
            <a:r>
              <a:rPr lang="en-US" dirty="0" smtClean="0"/>
              <a:t>(</a:t>
            </a:r>
            <a:r>
              <a:rPr lang="hu-HU" dirty="0" smtClean="0"/>
              <a:t>mint pl. a</a:t>
            </a:r>
            <a:r>
              <a:rPr lang="en-US" dirty="0" smtClean="0"/>
              <a:t> </a:t>
            </a:r>
            <a:r>
              <a:rPr lang="en-US" dirty="0"/>
              <a:t>Web Summit </a:t>
            </a:r>
            <a:r>
              <a:rPr lang="hu-HU" dirty="0" smtClean="0"/>
              <a:t>vagy</a:t>
            </a:r>
            <a:r>
              <a:rPr lang="en-US" dirty="0" smtClean="0"/>
              <a:t> </a:t>
            </a:r>
            <a:r>
              <a:rPr lang="en-US" dirty="0"/>
              <a:t>Pioneers Festival</a:t>
            </a:r>
            <a:r>
              <a:rPr lang="en-US" dirty="0" smtClean="0"/>
              <a:t>)</a:t>
            </a:r>
            <a:r>
              <a:rPr lang="hu-HU" dirty="0" smtClean="0"/>
              <a:t> terjedhetnek</a:t>
            </a:r>
            <a:r>
              <a:rPr lang="en-US" dirty="0" smtClean="0"/>
              <a:t>. </a:t>
            </a:r>
            <a:endParaRPr lang="en-US" dirty="0"/>
          </a:p>
          <a:p>
            <a:pPr marL="361950" indent="-361950" algn="just">
              <a:buFont typeface="Arial" panose="020B0604020202020204" pitchFamily="34" charset="0"/>
              <a:buChar char="•"/>
            </a:pPr>
            <a:r>
              <a:rPr lang="hu-HU" dirty="0" smtClean="0"/>
              <a:t>A nagy vállalatok jellemzően kétféle stratégiát alkalmaznak: </a:t>
            </a:r>
          </a:p>
          <a:p>
            <a:pPr marL="617982" lvl="1" indent="-361950" algn="just">
              <a:buFont typeface="Wingdings" panose="05000000000000000000" pitchFamily="2" charset="2"/>
              <a:buChar char="Ø"/>
            </a:pPr>
            <a:r>
              <a:rPr lang="hu-HU" dirty="0"/>
              <a:t>k</a:t>
            </a:r>
            <a:r>
              <a:rPr lang="hu-HU" dirty="0" smtClean="0"/>
              <a:t>ülső eseményt szponzorálnak;</a:t>
            </a:r>
          </a:p>
          <a:p>
            <a:pPr marL="617982" lvl="1" indent="-361950" algn="just">
              <a:buFont typeface="Wingdings" panose="05000000000000000000" pitchFamily="2" charset="2"/>
              <a:buChar char="Ø"/>
            </a:pPr>
            <a:r>
              <a:rPr lang="hu-HU" dirty="0"/>
              <a:t>s</a:t>
            </a:r>
            <a:r>
              <a:rPr lang="hu-HU" dirty="0" smtClean="0"/>
              <a:t>aját eseményt szerveznek (segít kiépíteni az innovációs kultúrát és tudatosságot és több lehetőséget, teret hagy a cégnek a bemutatott projekttel kapcsolatban)</a:t>
            </a:r>
            <a:r>
              <a:rPr lang="en-US" dirty="0" smtClean="0"/>
              <a:t>.</a:t>
            </a:r>
            <a:endParaRPr lang="en-US" dirty="0"/>
          </a:p>
          <a:p>
            <a:pPr marL="361950" indent="-361950" algn="just">
              <a:buFont typeface="Arial" panose="020B0604020202020204" pitchFamily="34" charset="0"/>
              <a:buChar char="•"/>
            </a:pPr>
            <a:r>
              <a:rPr lang="en-US" dirty="0">
                <a:solidFill>
                  <a:srgbClr val="FF0000"/>
                </a:solidFill>
              </a:rPr>
              <a:t> </a:t>
            </a:r>
            <a:r>
              <a:rPr lang="hu-HU" dirty="0" smtClean="0">
                <a:solidFill>
                  <a:srgbClr val="FF0000"/>
                </a:solidFill>
              </a:rPr>
              <a:t>A nagyvállalat maga is számos másik vállalkozással verseng, hogy felhívja magára a </a:t>
            </a:r>
            <a:r>
              <a:rPr lang="hu-HU" dirty="0" err="1" smtClean="0">
                <a:solidFill>
                  <a:srgbClr val="FF0000"/>
                </a:solidFill>
              </a:rPr>
              <a:t>startupok</a:t>
            </a:r>
            <a:r>
              <a:rPr lang="hu-HU" dirty="0" smtClean="0">
                <a:solidFill>
                  <a:srgbClr val="FF0000"/>
                </a:solidFill>
              </a:rPr>
              <a:t> figyelmét a vele való együttműködésre! </a:t>
            </a:r>
          </a:p>
        </p:txBody>
      </p:sp>
    </p:spTree>
    <p:extLst>
      <p:ext uri="{BB962C8B-B14F-4D97-AF65-F5344CB8AC3E}">
        <p14:creationId xmlns:p14="http://schemas.microsoft.com/office/powerpoint/2010/main" val="190347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2"/>
            </a:pPr>
            <a:r>
              <a:rPr lang="hu-HU" sz="2800" b="1" dirty="0" smtClean="0"/>
              <a:t>Innovációs táborok &amp; </a:t>
            </a:r>
            <a:r>
              <a:rPr lang="hu-HU" sz="2800" b="1" dirty="0" err="1"/>
              <a:t>Hackathons</a:t>
            </a:r>
            <a:r>
              <a:rPr lang="hu-HU" sz="2800" b="1" dirty="0"/>
              <a:t> </a:t>
            </a:r>
            <a:endParaRPr lang="hu-HU" sz="2800" b="1" dirty="0" smtClean="0"/>
          </a:p>
          <a:p>
            <a:pPr marL="361950" indent="-361950" algn="just">
              <a:buFont typeface="Arial" panose="020B0604020202020204" pitchFamily="34" charset="0"/>
              <a:buChar char="•"/>
            </a:pPr>
            <a:r>
              <a:rPr lang="hu-HU" dirty="0" smtClean="0"/>
              <a:t>Ezek a formák új üzleti ötletek kidolgozására vagy technológiai kihívások megoldására szolgálnak.</a:t>
            </a:r>
          </a:p>
          <a:p>
            <a:pPr marL="361950" indent="-361950" algn="just">
              <a:buFont typeface="Arial" panose="020B0604020202020204" pitchFamily="34" charset="0"/>
              <a:buChar char="•"/>
            </a:pPr>
            <a:r>
              <a:rPr lang="hu-HU" dirty="0" smtClean="0"/>
              <a:t>Az ötletek generálása mellett, lehetővé teszik, hogy új tehetségeket vagy csapatokat találjanak még nagyon korai szakaszban.</a:t>
            </a:r>
          </a:p>
          <a:p>
            <a:pPr marL="361950" indent="-361950" algn="just">
              <a:buFont typeface="Arial" panose="020B0604020202020204" pitchFamily="34" charset="0"/>
              <a:buChar char="•"/>
            </a:pPr>
            <a:r>
              <a:rPr lang="hu-HU" dirty="0" smtClean="0"/>
              <a:t>Minél korábbi fázisban vannak, annál kockázatosabbak, ugyanakkor annál nagyobb az esély, hogy hajlandóak lesznek együttműködni. </a:t>
            </a:r>
          </a:p>
          <a:p>
            <a:pPr marL="361950" indent="-361950" algn="just">
              <a:buFont typeface="Arial" panose="020B0604020202020204" pitchFamily="34" charset="0"/>
              <a:buChar char="•"/>
            </a:pPr>
            <a:r>
              <a:rPr lang="hu-HU" dirty="0" smtClean="0"/>
              <a:t>Az ilyen típusú események jellemzően 2-3 napig tartanak.</a:t>
            </a:r>
            <a:endParaRPr lang="hu-HU" dirty="0"/>
          </a:p>
        </p:txBody>
      </p:sp>
    </p:spTree>
    <p:extLst>
      <p:ext uri="{BB962C8B-B14F-4D97-AF65-F5344CB8AC3E}">
        <p14:creationId xmlns:p14="http://schemas.microsoft.com/office/powerpoint/2010/main" val="2002428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2"/>
            </a:pPr>
            <a:r>
              <a:rPr lang="hu-HU" sz="2800" b="1" dirty="0" smtClean="0"/>
              <a:t>Innovációs táborok </a:t>
            </a:r>
          </a:p>
          <a:p>
            <a:pPr marL="361950" indent="-361950" algn="just">
              <a:buFont typeface="Arial" panose="020B0604020202020204" pitchFamily="34" charset="0"/>
              <a:buChar char="•"/>
            </a:pPr>
            <a:r>
              <a:rPr lang="hu-HU" dirty="0" smtClean="0"/>
              <a:t>Az egyének és a csapatok azért gyűlnek össze, hogy egy ötlet köré üzleti koncepciót fejlesszenek. </a:t>
            </a:r>
          </a:p>
          <a:p>
            <a:pPr marL="361950" indent="-361950" algn="just">
              <a:buFont typeface="Arial" panose="020B0604020202020204" pitchFamily="34" charset="0"/>
              <a:buChar char="•"/>
            </a:pPr>
            <a:r>
              <a:rPr lang="hu-HU" dirty="0" smtClean="0"/>
              <a:t>Van, hogy az együttműködési formának, nincs kifejezetten fókusza, míg máskor speciális téma vagy technológia köré szervezik. Fontos megjegyezni, hogy ezeket az eseményeket főként inkább azért szervezik, hogy </a:t>
            </a:r>
            <a:r>
              <a:rPr lang="hu-HU" dirty="0" smtClean="0">
                <a:solidFill>
                  <a:schemeClr val="accent2">
                    <a:lumMod val="75000"/>
                  </a:schemeClr>
                </a:solidFill>
              </a:rPr>
              <a:t>összegyűjtsék a megfelelő embereket, mint a legjobb ötleteket.</a:t>
            </a:r>
            <a:endParaRPr lang="hu-HU" dirty="0">
              <a:solidFill>
                <a:schemeClr val="accent2">
                  <a:lumMod val="75000"/>
                </a:schemeClr>
              </a:solidFill>
            </a:endParaRPr>
          </a:p>
          <a:p>
            <a:pPr marL="361950" indent="-361950" algn="just">
              <a:buFont typeface="Arial" panose="020B0604020202020204" pitchFamily="34" charset="0"/>
              <a:buChar char="•"/>
            </a:pPr>
            <a:r>
              <a:rPr lang="hu-HU" dirty="0" smtClean="0"/>
              <a:t>A vállalkozás-központú innovációs táborok estében a tábor mögötti motivációt tisztázni kell a külső résztvevőkkel. Új ötlet generálása </a:t>
            </a:r>
            <a:r>
              <a:rPr lang="hu-HU" dirty="0"/>
              <a:t>a cél </a:t>
            </a:r>
            <a:r>
              <a:rPr lang="hu-HU" dirty="0" smtClean="0"/>
              <a:t>vagy épp egy új üzletbe fognának?</a:t>
            </a:r>
          </a:p>
          <a:p>
            <a:pPr marL="361950" indent="-361950" algn="just">
              <a:buFont typeface="Arial" panose="020B0604020202020204" pitchFamily="34" charset="0"/>
              <a:buChar char="•"/>
            </a:pPr>
            <a:r>
              <a:rPr lang="hu-HU" dirty="0" smtClean="0"/>
              <a:t>Minél hosszabb idejű a </a:t>
            </a:r>
            <a:r>
              <a:rPr lang="hu-HU" dirty="0" err="1" smtClean="0"/>
              <a:t>startup</a:t>
            </a:r>
            <a:r>
              <a:rPr lang="hu-HU" dirty="0" smtClean="0"/>
              <a:t> bevonása, annál inkább fontos, hogy olyan </a:t>
            </a:r>
            <a:r>
              <a:rPr lang="hu-HU" dirty="0" err="1" smtClean="0"/>
              <a:t>startupokat</a:t>
            </a:r>
            <a:r>
              <a:rPr lang="hu-HU" dirty="0" smtClean="0"/>
              <a:t> válasszanak, amelyek látják a jövőjüket az adott speciális témában és erős partnereket keresnek.</a:t>
            </a:r>
          </a:p>
        </p:txBody>
      </p:sp>
    </p:spTree>
    <p:extLst>
      <p:ext uri="{BB962C8B-B14F-4D97-AF65-F5344CB8AC3E}">
        <p14:creationId xmlns:p14="http://schemas.microsoft.com/office/powerpoint/2010/main" val="1135813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2"/>
            </a:pPr>
            <a:r>
              <a:rPr lang="hu-HU" sz="2800" b="1" dirty="0" err="1" smtClean="0"/>
              <a:t>Hackathons</a:t>
            </a:r>
            <a:r>
              <a:rPr lang="hu-HU" sz="2800" b="1" dirty="0" smtClean="0"/>
              <a:t> </a:t>
            </a:r>
          </a:p>
          <a:p>
            <a:pPr marL="361950" indent="-361950" algn="just">
              <a:buFont typeface="Arial" panose="020B0604020202020204" pitchFamily="34" charset="0"/>
              <a:buChar char="•"/>
            </a:pPr>
            <a:r>
              <a:rPr lang="hu-HU" dirty="0" smtClean="0"/>
              <a:t>Népszerű együttműködési formák jól képzett egyének bevonására </a:t>
            </a:r>
            <a:r>
              <a:rPr lang="hu-HU" dirty="0"/>
              <a:t>a szoftverek és a egyre </a:t>
            </a:r>
            <a:r>
              <a:rPr lang="hu-HU" dirty="0" smtClean="0"/>
              <a:t>inkább </a:t>
            </a:r>
            <a:r>
              <a:rPr lang="hu-HU" dirty="0"/>
              <a:t>a hardverek </a:t>
            </a:r>
            <a:r>
              <a:rPr lang="hu-HU" dirty="0" smtClean="0"/>
              <a:t>területén. </a:t>
            </a:r>
          </a:p>
          <a:p>
            <a:pPr marL="361950" indent="-361950" algn="just">
              <a:buFont typeface="Arial" panose="020B0604020202020204" pitchFamily="34" charset="0"/>
              <a:buChar char="•"/>
            </a:pPr>
            <a:r>
              <a:rPr lang="hu-HU" dirty="0" smtClean="0"/>
              <a:t>Az ilyen események célja, hogy meglévő technológiákat törjenek fel és új kódokat vagy hardver elemeket hozzanak létre.</a:t>
            </a:r>
          </a:p>
          <a:p>
            <a:pPr marL="361950" indent="-361950" algn="just">
              <a:buFont typeface="Arial" panose="020B0604020202020204" pitchFamily="34" charset="0"/>
              <a:buChar char="•"/>
            </a:pPr>
            <a:r>
              <a:rPr lang="hu-HU" dirty="0" smtClean="0"/>
              <a:t>A </a:t>
            </a:r>
            <a:r>
              <a:rPr lang="hu-HU" dirty="0" err="1"/>
              <a:t>hackathon</a:t>
            </a:r>
            <a:r>
              <a:rPr lang="hu-HU" dirty="0"/>
              <a:t> rendezvények kiválóan </a:t>
            </a:r>
            <a:r>
              <a:rPr lang="hu-HU" dirty="0" smtClean="0"/>
              <a:t>alkalmasak új </a:t>
            </a:r>
            <a:r>
              <a:rPr lang="hu-HU" dirty="0"/>
              <a:t>tehetségek felfedésére, új ötletek és kihívások generálására</a:t>
            </a:r>
            <a:r>
              <a:rPr lang="hu-HU" dirty="0" smtClean="0"/>
              <a:t>.</a:t>
            </a:r>
            <a:endParaRPr lang="en-US" dirty="0"/>
          </a:p>
          <a:p>
            <a:pPr marL="361950" indent="-361950" algn="just">
              <a:buFont typeface="Arial" panose="020B0604020202020204" pitchFamily="34" charset="0"/>
              <a:buChar char="•"/>
            </a:pPr>
            <a:r>
              <a:rPr lang="hu-HU" dirty="0" smtClean="0"/>
              <a:t>Olyan cégek, mint a </a:t>
            </a:r>
            <a:r>
              <a:rPr lang="en-US" dirty="0" smtClean="0"/>
              <a:t>Facebook </a:t>
            </a:r>
            <a:r>
              <a:rPr lang="hu-HU" dirty="0" smtClean="0"/>
              <a:t>vagy a</a:t>
            </a:r>
            <a:r>
              <a:rPr lang="en-US" dirty="0" smtClean="0"/>
              <a:t> Microsoft</a:t>
            </a:r>
            <a:r>
              <a:rPr lang="hu-HU" dirty="0" smtClean="0"/>
              <a:t> gyakran rendez </a:t>
            </a:r>
            <a:r>
              <a:rPr lang="en-US" dirty="0" err="1" smtClean="0"/>
              <a:t>hackathon</a:t>
            </a:r>
            <a:r>
              <a:rPr lang="hu-HU" dirty="0" err="1" smtClean="0"/>
              <a:t>-okat</a:t>
            </a:r>
            <a:r>
              <a:rPr lang="hu-HU" dirty="0" smtClean="0"/>
              <a:t>, hogy új ötleteket generáljanak és külsős tehetségeket találjanak, akik ismerik a technológiájukat. </a:t>
            </a:r>
            <a:r>
              <a:rPr lang="en-US" dirty="0" smtClean="0"/>
              <a:t> </a:t>
            </a:r>
            <a:endParaRPr lang="en-US" dirty="0"/>
          </a:p>
        </p:txBody>
      </p:sp>
    </p:spTree>
    <p:extLst>
      <p:ext uri="{BB962C8B-B14F-4D97-AF65-F5344CB8AC3E}">
        <p14:creationId xmlns:p14="http://schemas.microsoft.com/office/powerpoint/2010/main" val="995726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3"/>
            </a:pPr>
            <a:r>
              <a:rPr lang="hu-HU" sz="2800" b="1" dirty="0" smtClean="0"/>
              <a:t>Közös fejlesztésű innovációk (</a:t>
            </a:r>
            <a:r>
              <a:rPr lang="hu-HU" sz="2800" b="1" dirty="0" err="1" smtClean="0"/>
              <a:t>Co-innovation</a:t>
            </a:r>
            <a:r>
              <a:rPr lang="hu-HU" sz="2800" b="1" dirty="0" smtClean="0"/>
              <a:t> Program)</a:t>
            </a:r>
          </a:p>
          <a:p>
            <a:pPr marL="361950" indent="-361950" algn="just">
              <a:buFont typeface="Arial" panose="020B0604020202020204" pitchFamily="34" charset="0"/>
              <a:buChar char="•"/>
            </a:pPr>
            <a:r>
              <a:rPr lang="hu-HU" dirty="0" smtClean="0"/>
              <a:t>A közös innovációs programok a leginkább fejlődő </a:t>
            </a:r>
            <a:r>
              <a:rPr lang="hu-HU" dirty="0" err="1" smtClean="0"/>
              <a:t>katalizációs</a:t>
            </a:r>
            <a:r>
              <a:rPr lang="hu-HU" dirty="0" smtClean="0"/>
              <a:t> és inkubációs tevékenységek.</a:t>
            </a:r>
          </a:p>
          <a:p>
            <a:pPr marL="361950" indent="-361950" algn="just">
              <a:buFont typeface="Arial" panose="020B0604020202020204" pitchFamily="34" charset="0"/>
              <a:buChar char="•"/>
            </a:pPr>
            <a:r>
              <a:rPr lang="hu-HU" dirty="0" smtClean="0"/>
              <a:t>A közös innovációs programokat a nemzetközi szervezetek és cégek a vertikális és horizontális iparágakban alkalmazzák, hogy az értékláncot kiszélesítsék korai szakaszban lévő vállalkozásokkal, </a:t>
            </a:r>
            <a:r>
              <a:rPr lang="hu-HU" dirty="0" err="1" smtClean="0"/>
              <a:t>startupokkal</a:t>
            </a:r>
            <a:r>
              <a:rPr lang="hu-HU" dirty="0" smtClean="0"/>
              <a:t> és közösen fejlesztenek kapcsolódó értékajánlatot.</a:t>
            </a:r>
          </a:p>
          <a:p>
            <a:pPr marL="361950" indent="-361950" algn="just">
              <a:buFont typeface="Arial" panose="020B0604020202020204" pitchFamily="34" charset="0"/>
              <a:buChar char="•"/>
            </a:pPr>
            <a:r>
              <a:rPr lang="hu-HU" dirty="0" smtClean="0"/>
              <a:t>Pl. </a:t>
            </a:r>
            <a:r>
              <a:rPr lang="en-US" dirty="0" smtClean="0"/>
              <a:t>Cisco</a:t>
            </a:r>
            <a:r>
              <a:rPr lang="en-US" dirty="0"/>
              <a:t>, Intel and Deutsche </a:t>
            </a:r>
            <a:r>
              <a:rPr lang="en-US" dirty="0" smtClean="0"/>
              <a:t>Telekom</a:t>
            </a:r>
            <a:r>
              <a:rPr lang="hu-HU" dirty="0" smtClean="0"/>
              <a:t> egyesült erővel igyekszik </a:t>
            </a:r>
            <a:r>
              <a:rPr lang="hu-HU" dirty="0" err="1" smtClean="0"/>
              <a:t>startupokkal</a:t>
            </a:r>
            <a:r>
              <a:rPr lang="hu-HU" dirty="0" smtClean="0"/>
              <a:t> közös fejlesztésű innovációkat létrehozni, hogy új felhasználási módokat találjanak.  </a:t>
            </a:r>
            <a:endParaRPr lang="en-US" dirty="0"/>
          </a:p>
        </p:txBody>
      </p:sp>
    </p:spTree>
    <p:extLst>
      <p:ext uri="{BB962C8B-B14F-4D97-AF65-F5344CB8AC3E}">
        <p14:creationId xmlns:p14="http://schemas.microsoft.com/office/powerpoint/2010/main" val="835553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4"/>
            </a:pPr>
            <a:r>
              <a:rPr lang="hu-HU" sz="2800" b="1" dirty="0" err="1" smtClean="0"/>
              <a:t>Startup</a:t>
            </a:r>
            <a:r>
              <a:rPr lang="hu-HU" sz="2800" b="1" dirty="0" smtClean="0"/>
              <a:t> támogatás (</a:t>
            </a:r>
            <a:r>
              <a:rPr lang="hu-HU" sz="2800" b="1" dirty="0" err="1"/>
              <a:t>Startup</a:t>
            </a:r>
            <a:r>
              <a:rPr lang="hu-HU" sz="2800" b="1" dirty="0"/>
              <a:t> </a:t>
            </a:r>
            <a:r>
              <a:rPr lang="hu-HU" sz="2800" b="1" dirty="0" err="1" smtClean="0"/>
              <a:t>support</a:t>
            </a:r>
            <a:r>
              <a:rPr lang="hu-HU" sz="2800" b="1" dirty="0" smtClean="0"/>
              <a:t>)</a:t>
            </a:r>
          </a:p>
          <a:p>
            <a:pPr marL="361950" indent="-361950" algn="just">
              <a:buFont typeface="Arial" panose="020B0604020202020204" pitchFamily="34" charset="0"/>
              <a:buChar char="•"/>
            </a:pPr>
            <a:r>
              <a:rPr lang="hu-HU" dirty="0" err="1" smtClean="0"/>
              <a:t>Startupokkal</a:t>
            </a:r>
            <a:r>
              <a:rPr lang="hu-HU" dirty="0" smtClean="0"/>
              <a:t> való erőforrás-megosztás egy viszonylag olcsó és hatékony módja annak, hogy megfelelő </a:t>
            </a:r>
            <a:r>
              <a:rPr lang="hu-HU" dirty="0" err="1" smtClean="0"/>
              <a:t>brand-et</a:t>
            </a:r>
            <a:r>
              <a:rPr lang="hu-HU" dirty="0" smtClean="0"/>
              <a:t> építsenek ki a </a:t>
            </a:r>
            <a:r>
              <a:rPr lang="hu-HU" dirty="0" err="1" smtClean="0"/>
              <a:t>startup</a:t>
            </a:r>
            <a:r>
              <a:rPr lang="hu-HU" dirty="0" smtClean="0"/>
              <a:t> világban.</a:t>
            </a:r>
          </a:p>
          <a:p>
            <a:pPr marL="361950" indent="-361950" algn="just">
              <a:buFont typeface="Arial" panose="020B0604020202020204" pitchFamily="34" charset="0"/>
              <a:buChar char="•"/>
            </a:pPr>
            <a:r>
              <a:rPr lang="hu-HU" dirty="0" smtClean="0"/>
              <a:t>A partnerségi megállapodásokkal ellentétben ez a megközelítés kevésbé közös fejlesztésekről szól, inkább arról, hogy felhívják a </a:t>
            </a:r>
            <a:r>
              <a:rPr lang="hu-HU" dirty="0" err="1" smtClean="0"/>
              <a:t>startupok</a:t>
            </a:r>
            <a:r>
              <a:rPr lang="hu-HU" dirty="0" smtClean="0"/>
              <a:t> figyelmét a termékeikre és szolgáltatásaikra.</a:t>
            </a:r>
          </a:p>
          <a:p>
            <a:pPr marL="361950" indent="-361950" algn="just">
              <a:buFont typeface="Arial" panose="020B0604020202020204" pitchFamily="34" charset="0"/>
              <a:buChar char="•"/>
            </a:pPr>
            <a:r>
              <a:rPr lang="hu-HU" dirty="0" smtClean="0"/>
              <a:t>Ám előfordul, hogy ha valamit ingyen kínálunk, akkor az nem eléggé ösztönzi az embereket, hogy használják azt. A </a:t>
            </a:r>
            <a:r>
              <a:rPr lang="hu-HU" dirty="0" err="1" smtClean="0"/>
              <a:t>startupok</a:t>
            </a:r>
            <a:r>
              <a:rPr lang="hu-HU" dirty="0" smtClean="0"/>
              <a:t> számára e programok előnyeinek az átgondolása alapvető jelentőségű a megtérülés elérése érdekében.</a:t>
            </a:r>
            <a:endParaRPr lang="en-US" dirty="0" smtClean="0"/>
          </a:p>
          <a:p>
            <a:pPr marL="361950" indent="-361950" algn="just">
              <a:buFont typeface="Arial" panose="020B0604020202020204" pitchFamily="34" charset="0"/>
              <a:buChar char="•"/>
            </a:pPr>
            <a:r>
              <a:rPr lang="hu-HU" dirty="0"/>
              <a:t>f</a:t>
            </a:r>
            <a:r>
              <a:rPr lang="hu-HU" dirty="0" smtClean="0"/>
              <a:t>ontos, hogy az elvárásokat pontosan kommunikálják a </a:t>
            </a:r>
            <a:r>
              <a:rPr lang="hu-HU" dirty="0" err="1" smtClean="0"/>
              <a:t>startupok</a:t>
            </a:r>
            <a:r>
              <a:rPr lang="hu-HU" dirty="0" smtClean="0"/>
              <a:t> felé;</a:t>
            </a:r>
          </a:p>
          <a:p>
            <a:pPr marL="361950" indent="-361950" algn="just">
              <a:buFont typeface="Arial" panose="020B0604020202020204" pitchFamily="34" charset="0"/>
              <a:buChar char="•"/>
            </a:pPr>
            <a:r>
              <a:rPr lang="hu-HU" dirty="0" smtClean="0"/>
              <a:t>céges eszközök, szoftverek, irodák biztosítása ingyen a </a:t>
            </a:r>
            <a:r>
              <a:rPr lang="hu-HU" dirty="0" err="1" smtClean="0"/>
              <a:t>startupoknak</a:t>
            </a:r>
            <a:r>
              <a:rPr lang="hu-HU" dirty="0" smtClean="0"/>
              <a:t>; </a:t>
            </a:r>
            <a:endParaRPr lang="en-US" dirty="0"/>
          </a:p>
        </p:txBody>
      </p:sp>
    </p:spTree>
    <p:extLst>
      <p:ext uri="{BB962C8B-B14F-4D97-AF65-F5344CB8AC3E}">
        <p14:creationId xmlns:p14="http://schemas.microsoft.com/office/powerpoint/2010/main" val="2591476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5"/>
            </a:pPr>
            <a:r>
              <a:rPr lang="hu-HU" sz="2800" b="1" dirty="0" err="1" smtClean="0"/>
              <a:t>Startup</a:t>
            </a:r>
            <a:r>
              <a:rPr lang="hu-HU" sz="2800" b="1" dirty="0" smtClean="0"/>
              <a:t> </a:t>
            </a:r>
            <a:r>
              <a:rPr lang="hu-HU" sz="2800" b="1" dirty="0"/>
              <a:t>módszerek (</a:t>
            </a:r>
            <a:r>
              <a:rPr lang="hu-HU" sz="2800" b="1" dirty="0" err="1"/>
              <a:t>Startup</a:t>
            </a:r>
            <a:r>
              <a:rPr lang="hu-HU" sz="2800" b="1" dirty="0"/>
              <a:t> </a:t>
            </a:r>
            <a:r>
              <a:rPr lang="hu-HU" sz="2800" b="1" dirty="0" err="1"/>
              <a:t>methods</a:t>
            </a:r>
            <a:r>
              <a:rPr lang="hu-HU" sz="2800" b="1" dirty="0"/>
              <a:t>)</a:t>
            </a:r>
            <a:endParaRPr lang="hu-HU" sz="2800" b="1" dirty="0" smtClean="0"/>
          </a:p>
          <a:p>
            <a:pPr marL="361950" indent="-361950" algn="just">
              <a:buFont typeface="Arial" panose="020B0604020202020204" pitchFamily="34" charset="0"/>
              <a:buChar char="•"/>
            </a:pPr>
            <a:r>
              <a:rPr lang="en-US" dirty="0"/>
              <a:t>Startup </a:t>
            </a:r>
            <a:r>
              <a:rPr lang="en-US" dirty="0" smtClean="0"/>
              <a:t>mentor</a:t>
            </a:r>
            <a:r>
              <a:rPr lang="hu-HU" dirty="0" smtClean="0"/>
              <a:t>ok</a:t>
            </a:r>
            <a:r>
              <a:rPr lang="en-US" dirty="0" smtClean="0"/>
              <a:t>/coach</a:t>
            </a:r>
            <a:r>
              <a:rPr lang="hu-HU" dirty="0" smtClean="0"/>
              <a:t>ok</a:t>
            </a:r>
            <a:endParaRPr lang="en-US" dirty="0"/>
          </a:p>
          <a:p>
            <a:pPr marL="723900" lvl="1" indent="-457200" algn="just">
              <a:buFont typeface="Wingdings" panose="05000000000000000000" pitchFamily="2" charset="2"/>
              <a:buChar char="Ø"/>
            </a:pPr>
            <a:r>
              <a:rPr lang="hu-HU" dirty="0" smtClean="0"/>
              <a:t>Vannak cégek, amelyek mentorok vagy </a:t>
            </a:r>
            <a:r>
              <a:rPr lang="hu-HU" dirty="0" err="1" smtClean="0"/>
              <a:t>coachok</a:t>
            </a:r>
            <a:r>
              <a:rPr lang="hu-HU" dirty="0" smtClean="0"/>
              <a:t> képzésére fókuszálnak. </a:t>
            </a:r>
          </a:p>
          <a:p>
            <a:pPr marL="723900" lvl="1" indent="-457200" algn="just">
              <a:buFont typeface="Wingdings" panose="05000000000000000000" pitchFamily="2" charset="2"/>
              <a:buChar char="Ø"/>
            </a:pPr>
            <a:r>
              <a:rPr lang="hu-HU" dirty="0" smtClean="0"/>
              <a:t>Ilyen pl. </a:t>
            </a:r>
            <a:r>
              <a:rPr lang="en-US" dirty="0" smtClean="0"/>
              <a:t>GE’s </a:t>
            </a:r>
            <a:r>
              <a:rPr lang="en-US" dirty="0" err="1"/>
              <a:t>FastWorks</a:t>
            </a:r>
            <a:r>
              <a:rPr lang="en-US" dirty="0"/>
              <a:t> </a:t>
            </a:r>
            <a:r>
              <a:rPr lang="hu-HU" dirty="0" smtClean="0"/>
              <a:t> keretrendszer vállalkozóknak, </a:t>
            </a:r>
            <a:r>
              <a:rPr lang="en-US" dirty="0" smtClean="0"/>
              <a:t>The </a:t>
            </a:r>
            <a:r>
              <a:rPr lang="en-US" dirty="0"/>
              <a:t>Lean Startup Methodology.</a:t>
            </a:r>
          </a:p>
          <a:p>
            <a:pPr marL="361950" indent="-361950" algn="just">
              <a:buFont typeface="Arial" panose="020B0604020202020204" pitchFamily="34" charset="0"/>
              <a:buChar char="•"/>
            </a:pPr>
            <a:r>
              <a:rPr lang="en-US" dirty="0"/>
              <a:t> </a:t>
            </a:r>
            <a:r>
              <a:rPr lang="en-US" dirty="0" err="1" smtClean="0"/>
              <a:t>Innov</a:t>
            </a:r>
            <a:r>
              <a:rPr lang="hu-HU" dirty="0" err="1" smtClean="0"/>
              <a:t>ációs</a:t>
            </a:r>
            <a:r>
              <a:rPr lang="en-US" dirty="0" smtClean="0"/>
              <a:t> Platform</a:t>
            </a:r>
            <a:r>
              <a:rPr lang="hu-HU" dirty="0" smtClean="0"/>
              <a:t>ok</a:t>
            </a:r>
            <a:r>
              <a:rPr lang="en-US" dirty="0" smtClean="0"/>
              <a:t>: </a:t>
            </a:r>
            <a:endParaRPr lang="en-US" dirty="0"/>
          </a:p>
          <a:p>
            <a:pPr marL="723900" indent="-457200" algn="just">
              <a:buFont typeface="Wingdings" panose="05000000000000000000" pitchFamily="2" charset="2"/>
              <a:buChar char="Ø"/>
            </a:pPr>
            <a:r>
              <a:rPr lang="hu-HU" dirty="0" smtClean="0"/>
              <a:t>Egy másik módja a </a:t>
            </a:r>
            <a:r>
              <a:rPr lang="hu-HU" dirty="0" err="1" smtClean="0"/>
              <a:t>startup</a:t>
            </a:r>
            <a:r>
              <a:rPr lang="hu-HU" dirty="0" smtClean="0"/>
              <a:t> módszerek bevezetésének egy nagy vállalatnál, hogy szoftver vagy hardver eszközöket vezetnek be, amelyek segítenek az </a:t>
            </a:r>
            <a:r>
              <a:rPr lang="hu-HU" dirty="0" err="1" smtClean="0"/>
              <a:t>intrapreneur</a:t>
            </a:r>
            <a:r>
              <a:rPr lang="hu-HU" dirty="0" smtClean="0"/>
              <a:t> csapatoknak a </a:t>
            </a:r>
            <a:r>
              <a:rPr lang="hu-HU" dirty="0" err="1" smtClean="0"/>
              <a:t>lean</a:t>
            </a:r>
            <a:r>
              <a:rPr lang="hu-HU" dirty="0" smtClean="0"/>
              <a:t> </a:t>
            </a:r>
            <a:r>
              <a:rPr lang="hu-HU" dirty="0" err="1" smtClean="0"/>
              <a:t>startup</a:t>
            </a:r>
            <a:r>
              <a:rPr lang="hu-HU" dirty="0" smtClean="0"/>
              <a:t> folyamatokat követve kidolgozzák a saját ötleteiket. </a:t>
            </a:r>
          </a:p>
          <a:p>
            <a:pPr marL="723900" indent="-457200" algn="just">
              <a:buFont typeface="Wingdings" panose="05000000000000000000" pitchFamily="2" charset="2"/>
              <a:buChar char="Ø"/>
            </a:pPr>
            <a:r>
              <a:rPr lang="hu-HU" dirty="0" smtClean="0"/>
              <a:t>Ilyen pl. a </a:t>
            </a:r>
            <a:r>
              <a:rPr lang="en-US" dirty="0" smtClean="0"/>
              <a:t>www.whataventure.com</a:t>
            </a:r>
            <a:r>
              <a:rPr lang="en-US" dirty="0"/>
              <a:t>. </a:t>
            </a:r>
            <a:r>
              <a:rPr lang="hu-HU" dirty="0" smtClean="0"/>
              <a:t>Ez a megközelítés biztosítja, hogy az alkalmazottak ne hosszú számításokra és hosszú üzleti tervek készítésére fókuszáljanak, hanem minél hamarabb fejlesszenek ki prototípusokat és gyűjtsenek fogyasztói visszajelzéseket.</a:t>
            </a:r>
          </a:p>
          <a:p>
            <a:pPr marL="0" indent="0" algn="just">
              <a:buNone/>
            </a:pPr>
            <a:endParaRPr lang="en-US" dirty="0" err="1" smtClean="0"/>
          </a:p>
        </p:txBody>
      </p:sp>
    </p:spTree>
    <p:extLst>
      <p:ext uri="{BB962C8B-B14F-4D97-AF65-F5344CB8AC3E}">
        <p14:creationId xmlns:p14="http://schemas.microsoft.com/office/powerpoint/2010/main" val="233935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lnSpcReduction="10000"/>
          </a:bodyPr>
          <a:lstStyle/>
          <a:p>
            <a:pPr marL="514350" indent="-514350" algn="just">
              <a:buFont typeface="+mj-lt"/>
              <a:buAutoNum type="arabicPeriod" startAt="6"/>
            </a:pPr>
            <a:r>
              <a:rPr lang="hu-HU" sz="2800" b="1" dirty="0" smtClean="0"/>
              <a:t>Partnerségek</a:t>
            </a:r>
          </a:p>
          <a:p>
            <a:pPr marL="622300" indent="-355600" algn="just">
              <a:buFont typeface="Arial" panose="020B0604020202020204" pitchFamily="34" charset="0"/>
              <a:buChar char="•"/>
            </a:pPr>
            <a:r>
              <a:rPr lang="hu-HU" b="1" dirty="0" smtClean="0"/>
              <a:t>Termék/szolgáltatás értékesítése</a:t>
            </a:r>
            <a:endParaRPr lang="en-US" b="1" dirty="0"/>
          </a:p>
          <a:p>
            <a:pPr marL="990600" lvl="2" indent="-368300" algn="just">
              <a:buFont typeface="Wingdings" panose="05000000000000000000" pitchFamily="2" charset="2"/>
              <a:buChar char="Ø"/>
            </a:pPr>
            <a:r>
              <a:rPr lang="hu-HU" sz="2400" i="0" dirty="0" smtClean="0"/>
              <a:t>Ez a megközelítés a következőket foglalja magában: a </a:t>
            </a:r>
            <a:r>
              <a:rPr lang="hu-HU" sz="2400" i="0" dirty="0" err="1" smtClean="0"/>
              <a:t>startup</a:t>
            </a:r>
            <a:r>
              <a:rPr lang="hu-HU" sz="2400" i="0" dirty="0" smtClean="0"/>
              <a:t> új, innovatív termékeket és szolgáltatásokat árul a nagyvállalat know-how-ját, erőforrásait és fogyasztói bázisát felhasználva. Cserébe a nagyvállalat részesedést kap a bevételből.</a:t>
            </a:r>
          </a:p>
          <a:p>
            <a:pPr marL="622300" indent="-355600" algn="just">
              <a:buFont typeface="Arial" panose="020B0604020202020204" pitchFamily="34" charset="0"/>
              <a:buChar char="•"/>
            </a:pPr>
            <a:r>
              <a:rPr lang="hu-HU" b="1" dirty="0" smtClean="0"/>
              <a:t>Közös termékfejlesztés</a:t>
            </a:r>
          </a:p>
          <a:p>
            <a:pPr marL="990600" lvl="3" indent="-368300" algn="just">
              <a:buFont typeface="Wingdings" panose="05000000000000000000" pitchFamily="2" charset="2"/>
              <a:buChar char="Ø"/>
            </a:pPr>
            <a:r>
              <a:rPr lang="hu-HU" sz="2400" dirty="0" smtClean="0"/>
              <a:t>A megközelítés kiindulópontja, hogy a nagyvállalat különböző szintű fejlesztésekben néhány választott </a:t>
            </a:r>
            <a:r>
              <a:rPr lang="hu-HU" sz="2400" dirty="0" err="1" smtClean="0"/>
              <a:t>startuppal</a:t>
            </a:r>
            <a:r>
              <a:rPr lang="hu-HU" sz="2400" dirty="0" smtClean="0"/>
              <a:t> minél több értéket teremtsen.</a:t>
            </a:r>
          </a:p>
          <a:p>
            <a:pPr marL="990600" lvl="3" indent="-368300" algn="just">
              <a:buFont typeface="Wingdings" panose="05000000000000000000" pitchFamily="2" charset="2"/>
              <a:buChar char="Ø"/>
            </a:pPr>
            <a:r>
              <a:rPr lang="hu-HU" sz="2400" dirty="0" smtClean="0"/>
              <a:t>Megoszthatják az első prototípusok kifejlesztéséhez szükséges know-how-t vagy szériagyártáshoz kész termék létrehozását is takarhatja.</a:t>
            </a:r>
          </a:p>
          <a:p>
            <a:pPr marL="990600" lvl="3" indent="-368300" algn="just">
              <a:buFont typeface="Wingdings" panose="05000000000000000000" pitchFamily="2" charset="2"/>
              <a:buChar char="Ø"/>
            </a:pPr>
            <a:r>
              <a:rPr lang="hu-HU" sz="2400" dirty="0" smtClean="0"/>
              <a:t>A </a:t>
            </a:r>
            <a:r>
              <a:rPr lang="hu-HU" sz="2400" dirty="0" err="1" smtClean="0"/>
              <a:t>startup</a:t>
            </a:r>
            <a:r>
              <a:rPr lang="hu-HU" sz="2400" dirty="0" smtClean="0"/>
              <a:t> használhatja a cég eszközeit, mint pl. a logisztikáját, a média megjelenéseit, a fogyasztói bázisát stb. Cserébe a nagyvállalatoknak első, talán exkluzív hozzáférése lesz az új technológiához, részesedést kap a bevételből vagy részvényeket stb.</a:t>
            </a:r>
          </a:p>
          <a:p>
            <a:pPr marL="990600" lvl="3" indent="-368300" algn="just">
              <a:buFont typeface="Wingdings" panose="05000000000000000000" pitchFamily="2" charset="2"/>
              <a:buChar char="Ø"/>
            </a:pPr>
            <a:r>
              <a:rPr lang="hu-HU" sz="2400" dirty="0" smtClean="0"/>
              <a:t>Ahhoz, hogy gyümölcsöző legyen a partnerség, fontos, hogy mindkét fél nyitott legyen a tudás megosztására egymással.</a:t>
            </a:r>
            <a:endParaRPr lang="en-US" sz="2400" b="1" dirty="0" err="1" smtClean="0"/>
          </a:p>
        </p:txBody>
      </p:sp>
    </p:spTree>
    <p:extLst>
      <p:ext uri="{BB962C8B-B14F-4D97-AF65-F5344CB8AC3E}">
        <p14:creationId xmlns:p14="http://schemas.microsoft.com/office/powerpoint/2010/main" val="3450464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6"/>
            </a:pPr>
            <a:r>
              <a:rPr lang="hu-HU" sz="2800" b="1" dirty="0" smtClean="0"/>
              <a:t>Partnerségek</a:t>
            </a:r>
          </a:p>
          <a:p>
            <a:pPr marL="622300" indent="-355600" algn="just">
              <a:buFont typeface="Arial" panose="020B0604020202020204" pitchFamily="34" charset="0"/>
              <a:buChar char="•"/>
            </a:pPr>
            <a:r>
              <a:rPr lang="hu-HU" b="1" dirty="0" smtClean="0"/>
              <a:t>Beszerzés ügynök/</a:t>
            </a:r>
            <a:r>
              <a:rPr lang="hu-HU" b="1" dirty="0" err="1" smtClean="0"/>
              <a:t>startup</a:t>
            </a:r>
            <a:r>
              <a:rPr lang="hu-HU" b="1" dirty="0" smtClean="0"/>
              <a:t> által</a:t>
            </a:r>
          </a:p>
          <a:p>
            <a:pPr marL="990600" indent="-368300" algn="just">
              <a:buFont typeface="Wingdings" panose="05000000000000000000" pitchFamily="2" charset="2"/>
              <a:buChar char="Ø"/>
            </a:pPr>
            <a:r>
              <a:rPr lang="hu-HU" dirty="0" smtClean="0"/>
              <a:t>Gyakran a vállalkozások felismerik a lehetőségeket vagy a megoldásra van szükségük a saját kihívásaikra, de nehézségeik vannak a saját megoldás megtalálásában.</a:t>
            </a:r>
          </a:p>
          <a:p>
            <a:pPr marL="990600" indent="-368300" algn="just">
              <a:buFont typeface="Wingdings" panose="05000000000000000000" pitchFamily="2" charset="2"/>
              <a:buChar char="Ø"/>
            </a:pPr>
            <a:r>
              <a:rPr lang="hu-HU" dirty="0" smtClean="0"/>
              <a:t>Külső csapatok bevonására különböző modellek vannak, pl. LEAN </a:t>
            </a:r>
            <a:r>
              <a:rPr lang="hu-HU" dirty="0" err="1" smtClean="0"/>
              <a:t>Startup</a:t>
            </a:r>
            <a:r>
              <a:rPr lang="hu-HU" dirty="0" smtClean="0"/>
              <a:t> módszerek követése. Bevonhatnak ügynökségeket, amelyek interdiszciplináris csapatokból állnak vagy korábbi vállalkozókból, gyorsan probléma megoldó prototípusokat generálnak.</a:t>
            </a:r>
          </a:p>
          <a:p>
            <a:pPr marL="990600" indent="-368300" algn="just">
              <a:buFont typeface="Wingdings" panose="05000000000000000000" pitchFamily="2" charset="2"/>
              <a:buChar char="Ø"/>
            </a:pPr>
            <a:r>
              <a:rPr lang="hu-HU" dirty="0" smtClean="0"/>
              <a:t>Ezek a csapatok vagy konzultációs díjért vagy részvényekért dolgoznak. Vagy a megoldásokat </a:t>
            </a:r>
            <a:r>
              <a:rPr lang="hu-HU" dirty="0" err="1" smtClean="0"/>
              <a:t>startupok</a:t>
            </a:r>
            <a:r>
              <a:rPr lang="hu-HU" dirty="0" smtClean="0"/>
              <a:t> is generálhatják, akik az adott területen tevékenykednek vagy akár újonnan létrejövő külső csapatok is.</a:t>
            </a:r>
          </a:p>
          <a:p>
            <a:pPr marL="266700" indent="0" algn="just">
              <a:buNone/>
            </a:pPr>
            <a:endParaRPr lang="hu-HU" b="1" dirty="0" smtClean="0"/>
          </a:p>
          <a:p>
            <a:pPr marL="990600" indent="-368300" algn="just">
              <a:buFont typeface="Wingdings" panose="05000000000000000000" pitchFamily="2" charset="2"/>
              <a:buChar char="Ø"/>
            </a:pPr>
            <a:endParaRPr lang="hu-HU" dirty="0" smtClean="0"/>
          </a:p>
          <a:p>
            <a:pPr marL="622300" indent="-355600" algn="just">
              <a:buFont typeface="Arial" panose="020B0604020202020204" pitchFamily="34" charset="0"/>
              <a:buChar char="•"/>
            </a:pPr>
            <a:endParaRPr lang="en-US" sz="2400" b="1" dirty="0" err="1" smtClean="0"/>
          </a:p>
        </p:txBody>
      </p:sp>
    </p:spTree>
    <p:extLst>
      <p:ext uri="{BB962C8B-B14F-4D97-AF65-F5344CB8AC3E}">
        <p14:creationId xmlns:p14="http://schemas.microsoft.com/office/powerpoint/2010/main" val="1408891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152692"/>
            <a:ext cx="10772775" cy="966660"/>
          </a:xfrm>
        </p:spPr>
        <p:txBody>
          <a:bodyPr/>
          <a:lstStyle/>
          <a:p>
            <a:r>
              <a:rPr lang="hu-HU" b="1" dirty="0" smtClean="0"/>
              <a:t>Együttműködési formák</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514350" indent="-514350" algn="just">
              <a:buFont typeface="+mj-lt"/>
              <a:buAutoNum type="arabicPeriod" startAt="7"/>
            </a:pPr>
            <a:r>
              <a:rPr lang="hu-HU" sz="2800" b="1" dirty="0" smtClean="0"/>
              <a:t>Befektetések és  felvásárlások</a:t>
            </a:r>
          </a:p>
          <a:p>
            <a:pPr marL="444500" indent="-444500" algn="just">
              <a:buFont typeface="Arial" panose="020B0604020202020204" pitchFamily="34" charset="0"/>
              <a:buChar char="•"/>
            </a:pPr>
            <a:r>
              <a:rPr lang="hu-HU" dirty="0" smtClean="0"/>
              <a:t>A </a:t>
            </a:r>
            <a:r>
              <a:rPr lang="hu-HU" dirty="0" err="1" smtClean="0"/>
              <a:t>startupokba</a:t>
            </a:r>
            <a:r>
              <a:rPr lang="hu-HU" dirty="0" smtClean="0"/>
              <a:t> való befektetés egy közvetlen módja a csapathoz, a technológiához vagy a fogyasztói bázishoz való hozzáférésnek. A következő lépése a nagyvállalati együttműködésnek a </a:t>
            </a:r>
            <a:r>
              <a:rPr lang="hu-HU" dirty="0" err="1" smtClean="0"/>
              <a:t>startupok</a:t>
            </a:r>
            <a:r>
              <a:rPr lang="hu-HU" dirty="0" smtClean="0"/>
              <a:t> felvásárlása.</a:t>
            </a:r>
          </a:p>
          <a:p>
            <a:pPr marL="444500" indent="-444500" algn="just">
              <a:buFont typeface="Arial" panose="020B0604020202020204" pitchFamily="34" charset="0"/>
              <a:buChar char="•"/>
            </a:pPr>
            <a:r>
              <a:rPr lang="hu-HU" dirty="0" smtClean="0"/>
              <a:t>A sikerhez biztosítani kell az üzletkötések megfelelő áramlását, amihez aktívan, folyamatosan keresni kell a legjobb projekteket. Egyre népszerűbb gyakorlat, hogy a tehetségekhez való hozzáférés miatt vásárolják fel a </a:t>
            </a:r>
            <a:r>
              <a:rPr lang="hu-HU" dirty="0" err="1" smtClean="0"/>
              <a:t>startupokat</a:t>
            </a:r>
            <a:r>
              <a:rPr lang="hu-HU" dirty="0" smtClean="0"/>
              <a:t> (nem pedig a technológiához vagy egyéb eszközökhöz való hozzáférés céljából).</a:t>
            </a:r>
          </a:p>
          <a:p>
            <a:pPr marL="444500" indent="-444500" algn="just">
              <a:buFont typeface="Arial" panose="020B0604020202020204" pitchFamily="34" charset="0"/>
              <a:buChar char="•"/>
            </a:pPr>
            <a:r>
              <a:rPr lang="hu-HU" dirty="0" err="1" smtClean="0"/>
              <a:t>Acquire</a:t>
            </a:r>
            <a:r>
              <a:rPr lang="hu-HU" dirty="0" smtClean="0"/>
              <a:t>: a </a:t>
            </a:r>
            <a:r>
              <a:rPr lang="hu-HU" dirty="0" err="1" smtClean="0"/>
              <a:t>startup-ot</a:t>
            </a:r>
            <a:r>
              <a:rPr lang="hu-HU" dirty="0" smtClean="0"/>
              <a:t> felvásárolja, így annak tulajdonjoga a nagyvállalat birtokába kerül.</a:t>
            </a:r>
          </a:p>
          <a:p>
            <a:pPr marL="444500" indent="-444500" algn="just">
              <a:buFont typeface="Arial" panose="020B0604020202020204" pitchFamily="34" charset="0"/>
              <a:buChar char="•"/>
            </a:pPr>
            <a:r>
              <a:rPr lang="en-US" dirty="0" err="1" smtClean="0"/>
              <a:t>Acqui</a:t>
            </a:r>
            <a:r>
              <a:rPr lang="en-US" dirty="0" smtClean="0"/>
              <a:t>-hire</a:t>
            </a:r>
            <a:r>
              <a:rPr lang="hu-HU" dirty="0" smtClean="0"/>
              <a:t>: abból a célból vásárolják fel a </a:t>
            </a:r>
            <a:r>
              <a:rPr lang="hu-HU" dirty="0" err="1" smtClean="0"/>
              <a:t>startupot</a:t>
            </a:r>
            <a:r>
              <a:rPr lang="hu-HU" dirty="0" smtClean="0"/>
              <a:t>, hogy a tehetséges munkavállalókhoz hozzáférjenek. Ez a megközelítés igen népszerűvé vált pl. a Szilícium-völgyben, ahol erős versengés folyik a legnagyobb tehetségekért a technológiai vállalkozások körében (pl. </a:t>
            </a:r>
            <a:r>
              <a:rPr lang="hu-HU" dirty="0" err="1" smtClean="0"/>
              <a:t>Minecraft</a:t>
            </a:r>
            <a:r>
              <a:rPr lang="hu-HU" dirty="0" smtClean="0"/>
              <a:t> </a:t>
            </a:r>
            <a:r>
              <a:rPr lang="hu-HU" dirty="0"/>
              <a:t>– Microsoft</a:t>
            </a:r>
            <a:r>
              <a:rPr lang="hu-HU" dirty="0" smtClean="0"/>
              <a:t>).</a:t>
            </a:r>
            <a:endParaRPr lang="en-US" dirty="0"/>
          </a:p>
          <a:p>
            <a:pPr marL="266700" indent="0" algn="just">
              <a:buNone/>
            </a:pPr>
            <a:endParaRPr lang="hu-HU" b="1" dirty="0" smtClean="0"/>
          </a:p>
          <a:p>
            <a:pPr marL="990600" indent="-368300" algn="just">
              <a:buFont typeface="Wingdings" panose="05000000000000000000" pitchFamily="2" charset="2"/>
              <a:buChar char="Ø"/>
            </a:pPr>
            <a:endParaRPr lang="hu-HU" dirty="0" smtClean="0"/>
          </a:p>
          <a:p>
            <a:pPr marL="622300" indent="-355600" algn="just">
              <a:buFont typeface="Arial" panose="020B0604020202020204" pitchFamily="34" charset="0"/>
              <a:buChar char="•"/>
            </a:pPr>
            <a:endParaRPr lang="en-US" sz="2400" b="1" dirty="0" err="1" smtClean="0"/>
          </a:p>
        </p:txBody>
      </p:sp>
    </p:spTree>
    <p:extLst>
      <p:ext uri="{BB962C8B-B14F-4D97-AF65-F5344CB8AC3E}">
        <p14:creationId xmlns:p14="http://schemas.microsoft.com/office/powerpoint/2010/main" val="111724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62606" y="0"/>
            <a:ext cx="11655973" cy="1198179"/>
          </a:xfrm>
        </p:spPr>
        <p:txBody>
          <a:bodyPr>
            <a:normAutofit/>
          </a:bodyPr>
          <a:lstStyle/>
          <a:p>
            <a:r>
              <a:rPr lang="hu-HU" sz="4400" b="1" dirty="0" err="1" smtClean="0"/>
              <a:t>Intrapreneur</a:t>
            </a:r>
            <a:r>
              <a:rPr lang="hu-HU" sz="4400" b="1" dirty="0" smtClean="0"/>
              <a:t> („belső vállalkozó”)</a:t>
            </a:r>
            <a:endParaRPr lang="hu-HU" sz="4400" b="1" dirty="0"/>
          </a:p>
        </p:txBody>
      </p:sp>
      <p:sp>
        <p:nvSpPr>
          <p:cNvPr id="3" name="Tartalom helye 2"/>
          <p:cNvSpPr>
            <a:spLocks noGrp="1"/>
          </p:cNvSpPr>
          <p:nvPr>
            <p:ph idx="1"/>
          </p:nvPr>
        </p:nvSpPr>
        <p:spPr>
          <a:xfrm>
            <a:off x="115614" y="1154439"/>
            <a:ext cx="7047186" cy="4840013"/>
          </a:xfrm>
        </p:spPr>
        <p:txBody>
          <a:bodyPr>
            <a:normAutofit lnSpcReduction="10000"/>
          </a:bodyPr>
          <a:lstStyle/>
          <a:p>
            <a:pPr marL="361950" indent="-361950" algn="just">
              <a:buFont typeface="Arial" panose="020B0604020202020204" pitchFamily="34" charset="0"/>
              <a:buChar char="•"/>
            </a:pPr>
            <a:r>
              <a:rPr lang="hu-HU" sz="2800" dirty="0" smtClean="0"/>
              <a:t>A vállalkozóhoz hasonló magatartást tanúsít miközben egy nagy szervezeten belül dolgozik alkalmazottként.</a:t>
            </a:r>
          </a:p>
          <a:p>
            <a:pPr marL="361950" indent="-361950" algn="just">
              <a:buFont typeface="Arial" panose="020B0604020202020204" pitchFamily="34" charset="0"/>
              <a:buChar char="•"/>
            </a:pPr>
            <a:r>
              <a:rPr lang="hu-HU" sz="2800" dirty="0" smtClean="0"/>
              <a:t>Az </a:t>
            </a:r>
            <a:r>
              <a:rPr lang="hu-HU" sz="2800" dirty="0" err="1" smtClean="0"/>
              <a:t>intrapreneur</a:t>
            </a:r>
            <a:r>
              <a:rPr lang="hu-HU" sz="2800" dirty="0" smtClean="0"/>
              <a:t> nem létezik a nagy szervezet nélkül, mivel annak keretein belül működik.</a:t>
            </a:r>
          </a:p>
          <a:p>
            <a:pPr marL="361950" indent="-361950" algn="just">
              <a:buFont typeface="Arial" panose="020B0604020202020204" pitchFamily="34" charset="0"/>
              <a:buChar char="•"/>
            </a:pPr>
            <a:r>
              <a:rPr lang="hu-HU" sz="2800" dirty="0" smtClean="0"/>
              <a:t>Az </a:t>
            </a:r>
            <a:r>
              <a:rPr lang="hu-HU" sz="2800" dirty="0" err="1" smtClean="0"/>
              <a:t>Intrapreneurship</a:t>
            </a:r>
            <a:r>
              <a:rPr lang="hu-HU" sz="2800" dirty="0" smtClean="0"/>
              <a:t> az, amikor egy személy integrálja a kockázatvállalást a management megközelítésében.</a:t>
            </a:r>
          </a:p>
          <a:p>
            <a:pPr marL="361950" indent="-361950" algn="just">
              <a:buFont typeface="Arial" panose="020B0604020202020204" pitchFamily="34" charset="0"/>
              <a:buChar char="•"/>
            </a:pPr>
            <a:r>
              <a:rPr lang="hu-HU" sz="2800" dirty="0" smtClean="0"/>
              <a:t>„</a:t>
            </a:r>
            <a:r>
              <a:rPr lang="hu-HU" sz="2800" i="1" dirty="0" smtClean="0"/>
              <a:t>Egy személy, aki a nagy vállalaton belül közvetlen felelősséget vállal azért, hogy egy innovatív ötletből nyereséges végterméket állítson elő tudatos kockázatvállalással</a:t>
            </a:r>
            <a:r>
              <a:rPr lang="hu-HU" sz="2800" dirty="0" smtClean="0"/>
              <a:t>”</a:t>
            </a:r>
            <a:r>
              <a:rPr lang="en-US" sz="2800" dirty="0" smtClean="0"/>
              <a:t> </a:t>
            </a:r>
            <a:r>
              <a:rPr lang="hu-HU" sz="2800" dirty="0" smtClean="0"/>
              <a:t>(</a:t>
            </a:r>
            <a:r>
              <a:rPr lang="hu-HU" sz="2800" dirty="0"/>
              <a:t>American </a:t>
            </a:r>
            <a:r>
              <a:rPr lang="hu-HU" sz="2800" dirty="0" err="1"/>
              <a:t>Heritage</a:t>
            </a:r>
            <a:r>
              <a:rPr lang="hu-HU" sz="2800" dirty="0"/>
              <a:t> </a:t>
            </a:r>
            <a:r>
              <a:rPr lang="hu-HU" sz="2800" dirty="0" err="1"/>
              <a:t>Dictionary</a:t>
            </a:r>
            <a:r>
              <a:rPr lang="hu-HU" sz="2800" dirty="0"/>
              <a:t>)</a:t>
            </a:r>
            <a:endParaRPr lang="en-US" sz="2800" dirty="0"/>
          </a:p>
          <a:p>
            <a:endParaRPr lang="hu-HU" dirty="0"/>
          </a:p>
        </p:txBody>
      </p:sp>
      <p:sp>
        <p:nvSpPr>
          <p:cNvPr id="4" name="Téglalap 3"/>
          <p:cNvSpPr/>
          <p:nvPr/>
        </p:nvSpPr>
        <p:spPr>
          <a:xfrm>
            <a:off x="115614" y="5994452"/>
            <a:ext cx="11902966" cy="707886"/>
          </a:xfrm>
          <a:prstGeom prst="rect">
            <a:avLst/>
          </a:prstGeom>
        </p:spPr>
        <p:txBody>
          <a:bodyPr wrap="square">
            <a:spAutoFit/>
          </a:bodyPr>
          <a:lstStyle/>
          <a:p>
            <a:pPr algn="just"/>
            <a:r>
              <a:rPr lang="hu-HU" sz="2000" dirty="0" smtClean="0"/>
              <a:t>Forrás</a:t>
            </a:r>
            <a:r>
              <a:rPr lang="en-US" sz="2000" dirty="0" smtClean="0"/>
              <a:t>: </a:t>
            </a:r>
            <a:r>
              <a:rPr lang="en-US" sz="2000" dirty="0" err="1"/>
              <a:t>inBusiness</a:t>
            </a:r>
            <a:r>
              <a:rPr lang="en-US" sz="2000" dirty="0"/>
              <a:t> Blog - www.in-business.org.uk: </a:t>
            </a:r>
            <a:r>
              <a:rPr lang="en-US" sz="2000" dirty="0" err="1"/>
              <a:t>Russel</a:t>
            </a:r>
            <a:r>
              <a:rPr lang="en-US" sz="2000" dirty="0"/>
              <a:t> Bowyer: Difference between entrepreneurship and </a:t>
            </a:r>
            <a:r>
              <a:rPr lang="en-US" sz="2000" dirty="0" err="1"/>
              <a:t>intrapreneurship</a:t>
            </a:r>
            <a:endParaRPr lang="en-US" sz="2000" dirty="0"/>
          </a:p>
        </p:txBody>
      </p:sp>
      <p:pic>
        <p:nvPicPr>
          <p:cNvPr id="5" name="Kép 4" descr="Vinod Bidwaik : Personality Types of Intrapreneur lead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471" y="1299082"/>
            <a:ext cx="4667250" cy="3267075"/>
          </a:xfrm>
          <a:prstGeom prst="rect">
            <a:avLst/>
          </a:prstGeom>
        </p:spPr>
      </p:pic>
    </p:spTree>
    <p:extLst>
      <p:ext uri="{BB962C8B-B14F-4D97-AF65-F5344CB8AC3E}">
        <p14:creationId xmlns:p14="http://schemas.microsoft.com/office/powerpoint/2010/main" val="1284253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smtClean="0"/>
              <a:t>Szeminárium</a:t>
            </a:r>
            <a:endParaRPr lang="hu-HU" dirty="0"/>
          </a:p>
        </p:txBody>
      </p:sp>
      <p:sp>
        <p:nvSpPr>
          <p:cNvPr id="3" name="Alcím 2"/>
          <p:cNvSpPr>
            <a:spLocks noGrp="1"/>
          </p:cNvSpPr>
          <p:nvPr>
            <p:ph type="subTitle" idx="1"/>
          </p:nvPr>
        </p:nvSpPr>
        <p:spPr/>
        <p:txBody>
          <a:bodyPr/>
          <a:lstStyle/>
          <a:p>
            <a:endParaRPr lang="hu-HU"/>
          </a:p>
        </p:txBody>
      </p:sp>
    </p:spTree>
    <p:extLst>
      <p:ext uri="{BB962C8B-B14F-4D97-AF65-F5344CB8AC3E}">
        <p14:creationId xmlns:p14="http://schemas.microsoft.com/office/powerpoint/2010/main" val="686730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Kép helye 4" descr="#UniAdvice – Before you choose a course to study at ..."/>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90" b="12490"/>
          <a:stretch>
            <a:fillRect/>
          </a:stretch>
        </p:blipFill>
        <p:spPr>
          <a:xfrm>
            <a:off x="8153400" y="9994"/>
            <a:ext cx="3775565" cy="3419006"/>
          </a:xfrm>
        </p:spPr>
      </p:pic>
      <p:sp>
        <p:nvSpPr>
          <p:cNvPr id="3" name="Szöveg helye 2">
            <a:extLst>
              <a:ext uri="{FF2B5EF4-FFF2-40B4-BE49-F238E27FC236}">
                <a16:creationId xmlns:a16="http://schemas.microsoft.com/office/drawing/2014/main" id="{D69195C0-489C-4F4A-8B86-E7954D0EEE13}"/>
              </a:ext>
            </a:extLst>
          </p:cNvPr>
          <p:cNvSpPr>
            <a:spLocks noGrp="1"/>
          </p:cNvSpPr>
          <p:nvPr>
            <p:ph type="body" sz="quarter" idx="11"/>
          </p:nvPr>
        </p:nvSpPr>
        <p:spPr>
          <a:xfrm>
            <a:off x="549939" y="764704"/>
            <a:ext cx="8545043" cy="4536504"/>
          </a:xfrm>
        </p:spPr>
        <p:txBody>
          <a:bodyPr/>
          <a:lstStyle/>
          <a:p>
            <a:r>
              <a:rPr lang="hu-HU" sz="5400" dirty="0" err="1"/>
              <a:t>Triple-helix</a:t>
            </a:r>
            <a:r>
              <a:rPr lang="hu-HU" sz="5400" dirty="0"/>
              <a:t> </a:t>
            </a:r>
            <a:endParaRPr lang="hu-HU" sz="5400" dirty="0" smtClean="0"/>
          </a:p>
          <a:p>
            <a:r>
              <a:rPr lang="hu-HU" sz="5400" dirty="0" smtClean="0"/>
              <a:t>együttműködések</a:t>
            </a:r>
          </a:p>
          <a:p>
            <a:r>
              <a:rPr lang="hu-HU" sz="5400" dirty="0" smtClean="0"/>
              <a:t> és </a:t>
            </a:r>
            <a:r>
              <a:rPr lang="hu-HU" sz="5400" dirty="0" err="1" smtClean="0"/>
              <a:t>startupok</a:t>
            </a:r>
            <a:endParaRPr lang="hu-HU" sz="5400" dirty="0"/>
          </a:p>
        </p:txBody>
      </p:sp>
      <p:pic>
        <p:nvPicPr>
          <p:cNvPr id="6" name="Kép 5" descr="State (website)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6763" y="3717032"/>
            <a:ext cx="3010684" cy="3009900"/>
          </a:xfrm>
          <a:prstGeom prst="rect">
            <a:avLst/>
          </a:prstGeom>
        </p:spPr>
      </p:pic>
      <p:pic>
        <p:nvPicPr>
          <p:cNvPr id="7" name="Kép 6" descr="Entrepreneur - Highway 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050" y="4051672"/>
            <a:ext cx="4374273" cy="2502404"/>
          </a:xfrm>
          <a:prstGeom prst="rect">
            <a:avLst/>
          </a:prstGeom>
        </p:spPr>
      </p:pic>
      <p:pic>
        <p:nvPicPr>
          <p:cNvPr id="8" name="Kép 7" descr="Building 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8361" y="-7460"/>
            <a:ext cx="2995162" cy="3861048"/>
          </a:xfrm>
          <a:prstGeom prst="rect">
            <a:avLst/>
          </a:prstGeom>
        </p:spPr>
      </p:pic>
    </p:spTree>
    <p:extLst>
      <p:ext uri="{BB962C8B-B14F-4D97-AF65-F5344CB8AC3E}">
        <p14:creationId xmlns:p14="http://schemas.microsoft.com/office/powerpoint/2010/main" val="337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57679" y="331915"/>
            <a:ext cx="10772775" cy="966660"/>
          </a:xfrm>
        </p:spPr>
        <p:txBody>
          <a:bodyPr/>
          <a:lstStyle/>
          <a:p>
            <a:r>
              <a:rPr lang="hu-HU" b="1" dirty="0" smtClean="0"/>
              <a:t>Kezdjük: Mi is az innováció?</a:t>
            </a:r>
            <a:endParaRPr lang="hu-HU" b="1" dirty="0"/>
          </a:p>
        </p:txBody>
      </p:sp>
      <p:sp>
        <p:nvSpPr>
          <p:cNvPr id="3" name="Tartalom helye 2"/>
          <p:cNvSpPr>
            <a:spLocks noGrp="1"/>
          </p:cNvSpPr>
          <p:nvPr>
            <p:ph idx="1"/>
          </p:nvPr>
        </p:nvSpPr>
        <p:spPr>
          <a:xfrm>
            <a:off x="346841" y="1213945"/>
            <a:ext cx="11587655" cy="5344509"/>
          </a:xfrm>
        </p:spPr>
        <p:txBody>
          <a:bodyPr>
            <a:normAutofit/>
          </a:bodyPr>
          <a:lstStyle/>
          <a:p>
            <a:pPr marL="266700" indent="0" algn="just">
              <a:buNone/>
            </a:pPr>
            <a:endParaRPr lang="hu-HU" b="1" dirty="0" smtClean="0"/>
          </a:p>
          <a:p>
            <a:pPr marL="990600" indent="-368300" algn="just">
              <a:buFont typeface="Wingdings" panose="05000000000000000000" pitchFamily="2" charset="2"/>
              <a:buChar char="Ø"/>
            </a:pPr>
            <a:endParaRPr lang="hu-HU" dirty="0" smtClean="0"/>
          </a:p>
          <a:p>
            <a:pPr marL="622300" indent="-355600" algn="just">
              <a:buFont typeface="Arial" panose="020B0604020202020204" pitchFamily="34" charset="0"/>
              <a:buChar char="•"/>
            </a:pPr>
            <a:endParaRPr lang="en-US" sz="2400" b="1" dirty="0" err="1" smtClean="0"/>
          </a:p>
        </p:txBody>
      </p:sp>
      <p:pic>
        <p:nvPicPr>
          <p:cNvPr id="4" name="Picture 5">
            <a:extLst>
              <a:ext uri="{FF2B5EF4-FFF2-40B4-BE49-F238E27FC236}">
                <a16:creationId xmlns:a16="http://schemas.microsoft.com/office/drawing/2014/main" id="{31D57AE9-5DD7-4DA0-88DA-8E06CFD90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085"/>
          <a:stretch>
            <a:fillRect/>
          </a:stretch>
        </p:blipFill>
        <p:spPr bwMode="auto">
          <a:xfrm>
            <a:off x="4294187" y="1298575"/>
            <a:ext cx="4084638"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FB159CA0-07AC-4828-9329-A971E9382B25}"/>
              </a:ext>
            </a:extLst>
          </p:cNvPr>
          <p:cNvSpPr txBox="1">
            <a:spLocks noChangeArrowheads="1"/>
          </p:cNvSpPr>
          <p:nvPr/>
        </p:nvSpPr>
        <p:spPr bwMode="auto">
          <a:xfrm>
            <a:off x="2133600" y="5949951"/>
            <a:ext cx="8208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50000"/>
              </a:spcBef>
              <a:spcAft>
                <a:spcPct val="0"/>
              </a:spcAft>
              <a:buNone/>
              <a:defRPr/>
            </a:pPr>
            <a:r>
              <a:rPr lang="en-US" altLang="hu-HU" sz="1800">
                <a:solidFill>
                  <a:prstClr val="black"/>
                </a:solidFill>
                <a:latin typeface="Arial" panose="020B0604020202020204" pitchFamily="34" charset="0"/>
              </a:rPr>
              <a:t>‘I’ll be happy to give you innovative thinking. What are the guidelines?’</a:t>
            </a:r>
          </a:p>
        </p:txBody>
      </p:sp>
      <p:sp>
        <p:nvSpPr>
          <p:cNvPr id="6" name="Text Box 7">
            <a:extLst>
              <a:ext uri="{FF2B5EF4-FFF2-40B4-BE49-F238E27FC236}">
                <a16:creationId xmlns:a16="http://schemas.microsoft.com/office/drawing/2014/main" id="{0D267DDE-E3E5-4B00-9685-651B8EF3317B}"/>
              </a:ext>
            </a:extLst>
          </p:cNvPr>
          <p:cNvSpPr txBox="1">
            <a:spLocks noChangeArrowheads="1"/>
          </p:cNvSpPr>
          <p:nvPr/>
        </p:nvSpPr>
        <p:spPr bwMode="auto">
          <a:xfrm>
            <a:off x="8120063" y="5221288"/>
            <a:ext cx="2928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50000"/>
              </a:spcBef>
              <a:spcAft>
                <a:spcPct val="0"/>
              </a:spcAft>
              <a:buNone/>
              <a:defRPr/>
            </a:pPr>
            <a:r>
              <a:rPr lang="hu-HU" altLang="hu-HU" sz="1800">
                <a:solidFill>
                  <a:prstClr val="black"/>
                </a:solidFill>
                <a:latin typeface="Arial" panose="020B0604020202020204" pitchFamily="34" charset="0"/>
              </a:rPr>
              <a:t>Photo: flickr.com</a:t>
            </a:r>
          </a:p>
        </p:txBody>
      </p:sp>
    </p:spTree>
    <p:extLst>
      <p:ext uri="{BB962C8B-B14F-4D97-AF65-F5344CB8AC3E}">
        <p14:creationId xmlns:p14="http://schemas.microsoft.com/office/powerpoint/2010/main" val="2756419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57224" y="499533"/>
            <a:ext cx="10772775" cy="1253067"/>
          </a:xfrm>
        </p:spPr>
        <p:txBody>
          <a:bodyPr>
            <a:normAutofit/>
          </a:bodyPr>
          <a:lstStyle/>
          <a:p>
            <a:r>
              <a:rPr lang="hu-HU" sz="4400" b="1" dirty="0" smtClean="0"/>
              <a:t>Saját értelmezés – általános definíciókon felül</a:t>
            </a:r>
            <a:endParaRPr lang="hu-HU" sz="4400" b="1" dirty="0"/>
          </a:p>
        </p:txBody>
      </p:sp>
      <p:sp>
        <p:nvSpPr>
          <p:cNvPr id="3" name="Tartalom helye 2"/>
          <p:cNvSpPr>
            <a:spLocks noGrp="1"/>
          </p:cNvSpPr>
          <p:nvPr>
            <p:ph idx="1"/>
          </p:nvPr>
        </p:nvSpPr>
        <p:spPr/>
        <p:txBody>
          <a:bodyPr/>
          <a:lstStyle/>
          <a:p>
            <a:pPr marL="355600" indent="-355600" algn="just">
              <a:buFont typeface="Arial" panose="020B0604020202020204" pitchFamily="34" charset="0"/>
              <a:buChar char="•"/>
            </a:pPr>
            <a:r>
              <a:rPr lang="hu-HU" dirty="0" smtClean="0"/>
              <a:t>Csak azok az új ötletek, elképzelések tekinthetőek innovációnak, amelyek ÉRTÉKESEK a potenciális felhasználók és a PIAC számára.</a:t>
            </a:r>
          </a:p>
          <a:p>
            <a:pPr marL="355600" indent="-355600" algn="just">
              <a:buFont typeface="Arial" panose="020B0604020202020204" pitchFamily="34" charset="0"/>
              <a:buChar char="•"/>
            </a:pPr>
            <a:r>
              <a:rPr lang="hu-HU" dirty="0" smtClean="0"/>
              <a:t>Ami nagy áttörést jelent a korábbi módszerekhez képest.</a:t>
            </a:r>
          </a:p>
          <a:p>
            <a:pPr marL="355600" indent="-355600" algn="just">
              <a:buFont typeface="Arial" panose="020B0604020202020204" pitchFamily="34" charset="0"/>
              <a:buChar char="•"/>
            </a:pPr>
            <a:r>
              <a:rPr lang="hu-HU" dirty="0" smtClean="0"/>
              <a:t>Magasabb minőségű, biztonságosabb és kényelmesebb verziója egy korábbi terméknek.</a:t>
            </a:r>
          </a:p>
          <a:p>
            <a:endParaRPr lang="hu-HU" dirty="0"/>
          </a:p>
        </p:txBody>
      </p:sp>
      <p:pic>
        <p:nvPicPr>
          <p:cNvPr id="4" name="Picture 4">
            <a:extLst>
              <a:ext uri="{FF2B5EF4-FFF2-40B4-BE49-F238E27FC236}">
                <a16:creationId xmlns:a16="http://schemas.microsoft.com/office/drawing/2014/main" id="{D851328A-FAE2-4F6C-B70E-6CDC3F4C0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800" y="4073409"/>
            <a:ext cx="2926172" cy="194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89024" y="245533"/>
            <a:ext cx="10772775" cy="795867"/>
          </a:xfrm>
        </p:spPr>
        <p:txBody>
          <a:bodyPr>
            <a:normAutofit/>
          </a:bodyPr>
          <a:lstStyle/>
          <a:p>
            <a:r>
              <a:rPr lang="hu-HU" sz="4400" b="1" dirty="0" smtClean="0"/>
              <a:t>Globális trendek alakítják a K&amp;F folyamatokat</a:t>
            </a:r>
            <a:endParaRPr lang="hu-HU" sz="4400" b="1" dirty="0"/>
          </a:p>
        </p:txBody>
      </p:sp>
      <p:sp>
        <p:nvSpPr>
          <p:cNvPr id="3" name="Tartalom helye 2"/>
          <p:cNvSpPr>
            <a:spLocks noGrp="1"/>
          </p:cNvSpPr>
          <p:nvPr>
            <p:ph idx="1"/>
          </p:nvPr>
        </p:nvSpPr>
        <p:spPr>
          <a:xfrm>
            <a:off x="292100" y="1714500"/>
            <a:ext cx="5956300" cy="4787900"/>
          </a:xfrm>
        </p:spPr>
        <p:txBody>
          <a:bodyPr/>
          <a:lstStyle/>
          <a:p>
            <a:pPr marL="355600" indent="-355600" algn="just">
              <a:buFont typeface="Arial" panose="020B0604020202020204" pitchFamily="34" charset="0"/>
              <a:buChar char="•"/>
            </a:pPr>
            <a:r>
              <a:rPr lang="hu-HU" dirty="0" smtClean="0"/>
              <a:t>A 20. század végére a tudomány kulcstényezővé vált az országok versenyelőnyének és a multinacionális vállalatok versenypozícióinak alakításában.</a:t>
            </a:r>
          </a:p>
          <a:p>
            <a:pPr marL="355600" indent="-355600" algn="just">
              <a:buFont typeface="Arial" panose="020B0604020202020204" pitchFamily="34" charset="0"/>
              <a:buChar char="•"/>
            </a:pPr>
            <a:r>
              <a:rPr lang="hu-HU" dirty="0" smtClean="0"/>
              <a:t>Az új technológiák terjedése – leginkább az információs technológiáké – legfontosabb tényezője lett a nemzetközi jelenlétnek.</a:t>
            </a:r>
          </a:p>
          <a:p>
            <a:pPr marL="355600" indent="-355600" algn="just">
              <a:buFont typeface="Arial" panose="020B0604020202020204" pitchFamily="34" charset="0"/>
              <a:buChar char="•"/>
            </a:pPr>
            <a:r>
              <a:rPr lang="hu-HU" dirty="0" smtClean="0"/>
              <a:t>A tudománynak és a technológiának nagy befolyása van a nemzetközi politikai rendszerek működésére – különösen a hidegháború alatt.</a:t>
            </a:r>
          </a:p>
        </p:txBody>
      </p:sp>
      <p:pic>
        <p:nvPicPr>
          <p:cNvPr id="4" name="Picture 4">
            <a:extLst>
              <a:ext uri="{FF2B5EF4-FFF2-40B4-BE49-F238E27FC236}">
                <a16:creationId xmlns:a16="http://schemas.microsoft.com/office/drawing/2014/main" id="{6EE2BE87-6AC9-4D4B-8152-C2CE8216A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622" y="1892300"/>
            <a:ext cx="4549414"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582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35731" y="142607"/>
            <a:ext cx="10772775" cy="1658198"/>
          </a:xfrm>
        </p:spPr>
        <p:txBody>
          <a:bodyPr>
            <a:normAutofit/>
          </a:bodyPr>
          <a:lstStyle/>
          <a:p>
            <a:r>
              <a:rPr lang="hu-HU" sz="4400" b="1" dirty="0"/>
              <a:t>Globális trendek alakítják a K&amp;F folyamatokat</a:t>
            </a:r>
            <a:endParaRPr lang="hu-HU" sz="4400" dirty="0"/>
          </a:p>
        </p:txBody>
      </p:sp>
      <p:sp>
        <p:nvSpPr>
          <p:cNvPr id="3" name="Tartalom helye 2"/>
          <p:cNvSpPr>
            <a:spLocks noGrp="1"/>
          </p:cNvSpPr>
          <p:nvPr>
            <p:ph idx="1"/>
          </p:nvPr>
        </p:nvSpPr>
        <p:spPr>
          <a:xfrm>
            <a:off x="317500" y="2011680"/>
            <a:ext cx="11404600" cy="4173220"/>
          </a:xfrm>
        </p:spPr>
        <p:txBody>
          <a:bodyPr>
            <a:normAutofit/>
          </a:bodyPr>
          <a:lstStyle/>
          <a:p>
            <a:pPr marL="355600" indent="-355600" algn="just">
              <a:buFont typeface="Arial" panose="020B0604020202020204" pitchFamily="34" charset="0"/>
              <a:buChar char="•"/>
            </a:pPr>
            <a:r>
              <a:rPr lang="hu-HU" dirty="0" smtClean="0"/>
              <a:t>Az egyetemek szerepét (=oktatás) újra értelmezték.</a:t>
            </a:r>
          </a:p>
          <a:p>
            <a:pPr marL="355600" indent="-355600" algn="just">
              <a:buFont typeface="Arial" panose="020B0604020202020204" pitchFamily="34" charset="0"/>
              <a:buChar char="•"/>
            </a:pPr>
            <a:r>
              <a:rPr lang="hu-HU" dirty="0" smtClean="0"/>
              <a:t>Az első „forradalom” akkor következett be, amikor a klasszikus oktatási tevékenységek kiegészültek kutatási folyamatokkal.</a:t>
            </a:r>
          </a:p>
          <a:p>
            <a:pPr marL="355600" indent="-355600" algn="just">
              <a:buFont typeface="Arial" panose="020B0604020202020204" pitchFamily="34" charset="0"/>
              <a:buChar char="•"/>
            </a:pPr>
            <a:r>
              <a:rPr lang="hu-HU" dirty="0" smtClean="0"/>
              <a:t>A második „forradalom” akkor jött el, amikor az egyetemek tudományos eredményeit az üzleti életben kezdték tesztelni - vállalkozó egyetemek kialakulása</a:t>
            </a:r>
          </a:p>
          <a:p>
            <a:pPr marL="355600" indent="-355600" algn="just">
              <a:buFont typeface="Arial" panose="020B0604020202020204" pitchFamily="34" charset="0"/>
              <a:buChar char="•"/>
            </a:pPr>
            <a:r>
              <a:rPr lang="hu-HU" dirty="0" smtClean="0"/>
              <a:t>A K&amp;F intézmények és a vállalkozások közötti együttműködések nem csupán az üzleti életben, de a regionális fejlesztésekben is kulcs siker tényezőkké váltak</a:t>
            </a:r>
            <a:endParaRPr lang="en-US" dirty="0"/>
          </a:p>
          <a:p>
            <a:pPr marL="355600" indent="-355600" algn="just">
              <a:buFont typeface="Arial" panose="020B0604020202020204" pitchFamily="34" charset="0"/>
              <a:buChar char="•"/>
            </a:pPr>
            <a:r>
              <a:rPr lang="hu-HU" dirty="0" smtClean="0"/>
              <a:t>Azok a régiók, amelyek a portfoliójukba nem tudják bevonni a kutatási eredményeket, lemaradnak.</a:t>
            </a:r>
          </a:p>
        </p:txBody>
      </p:sp>
      <p:pic>
        <p:nvPicPr>
          <p:cNvPr id="4" name="Picture 4" descr="MC900345609[1]">
            <a:extLst>
              <a:ext uri="{FF2B5EF4-FFF2-40B4-BE49-F238E27FC236}">
                <a16:creationId xmlns:a16="http://schemas.microsoft.com/office/drawing/2014/main" id="{E5D60804-5CC5-46EB-BCE4-13839752B3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9955525" y="-311789"/>
            <a:ext cx="1905963" cy="25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Egyenes összekötő nyíllal 7"/>
          <p:cNvCxnSpPr/>
          <p:nvPr/>
        </p:nvCxnSpPr>
        <p:spPr>
          <a:xfrm>
            <a:off x="6299200" y="4064000"/>
            <a:ext cx="6223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127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28612" y="139700"/>
            <a:ext cx="10772775" cy="901700"/>
          </a:xfrm>
        </p:spPr>
        <p:txBody>
          <a:bodyPr>
            <a:normAutofit/>
          </a:bodyPr>
          <a:lstStyle/>
          <a:p>
            <a:r>
              <a:rPr lang="hu-HU" sz="4400" b="1" dirty="0" smtClean="0"/>
              <a:t>Az innovációk terjedésének regionális hatásai</a:t>
            </a:r>
            <a:endParaRPr lang="hu-HU" sz="4400" b="1" dirty="0"/>
          </a:p>
        </p:txBody>
      </p:sp>
      <p:sp>
        <p:nvSpPr>
          <p:cNvPr id="3" name="Tartalom helye 2"/>
          <p:cNvSpPr>
            <a:spLocks noGrp="1"/>
          </p:cNvSpPr>
          <p:nvPr>
            <p:ph idx="1"/>
          </p:nvPr>
        </p:nvSpPr>
        <p:spPr>
          <a:xfrm>
            <a:off x="317500" y="1092200"/>
            <a:ext cx="11595100" cy="5334000"/>
          </a:xfrm>
        </p:spPr>
        <p:txBody>
          <a:bodyPr/>
          <a:lstStyle/>
          <a:p>
            <a:pPr marL="355600" indent="-355600" algn="just">
              <a:buFont typeface="Arial" panose="020B0604020202020204" pitchFamily="34" charset="0"/>
              <a:buChar char="•"/>
            </a:pPr>
            <a:r>
              <a:rPr lang="hu-HU" sz="2800" dirty="0" smtClean="0"/>
              <a:t>Egy régióba koncentrálódott technológiai vagy pénzügyi tudás az ott működő vállalkozások számára pozitív </a:t>
            </a:r>
            <a:r>
              <a:rPr lang="hu-HU" sz="2800" dirty="0" err="1" smtClean="0"/>
              <a:t>externáliát</a:t>
            </a:r>
            <a:r>
              <a:rPr lang="hu-HU" sz="2800" dirty="0" smtClean="0"/>
              <a:t> jelentenek.</a:t>
            </a:r>
          </a:p>
          <a:p>
            <a:pPr marL="355600" indent="-355600" algn="just">
              <a:buFont typeface="Arial" panose="020B0604020202020204" pitchFamily="34" charset="0"/>
              <a:buChar char="•"/>
            </a:pPr>
            <a:r>
              <a:rPr lang="hu-HU" sz="2800" dirty="0" smtClean="0"/>
              <a:t>A kormányok számos erőfeszítést tesznek, hogy az innováció alapú együttműködéseket kialakítását segítsék.</a:t>
            </a:r>
          </a:p>
          <a:p>
            <a:pPr marL="355600" indent="-355600" algn="just">
              <a:buFont typeface="Arial" panose="020B0604020202020204" pitchFamily="34" charset="0"/>
              <a:buChar char="•"/>
            </a:pPr>
            <a:r>
              <a:rPr lang="hu-HU" sz="2800" dirty="0" smtClean="0"/>
              <a:t>Az egyetemeknek nem csupán az információ fogadó intézményei kell, hogy legyenek, hanem maguknak is generálniuk kell folyamatokat és információáramlást az üzleti szféra irányába. </a:t>
            </a:r>
          </a:p>
          <a:p>
            <a:pPr marL="355600" indent="-355600" algn="just">
              <a:buFont typeface="Arial" panose="020B0604020202020204" pitchFamily="34" charset="0"/>
              <a:buChar char="•"/>
            </a:pPr>
            <a:endParaRPr lang="hu-HU" sz="2800" dirty="0"/>
          </a:p>
          <a:p>
            <a:pPr marL="0" indent="0" algn="just">
              <a:buNone/>
            </a:pPr>
            <a:r>
              <a:rPr lang="hu-HU" sz="2800" dirty="0" smtClean="0"/>
              <a:t>	Ez az egyetlen módja, hogy a világgazdaság működését befolyásolják.</a:t>
            </a:r>
          </a:p>
          <a:p>
            <a:pPr algn="just"/>
            <a:endParaRPr lang="hu-HU" dirty="0"/>
          </a:p>
        </p:txBody>
      </p:sp>
      <p:pic>
        <p:nvPicPr>
          <p:cNvPr id="4" name="Picture 4" descr="MC900057877[1]">
            <a:extLst>
              <a:ext uri="{FF2B5EF4-FFF2-40B4-BE49-F238E27FC236}">
                <a16:creationId xmlns:a16="http://schemas.microsoft.com/office/drawing/2014/main" id="{436BDFAA-A5F4-42D4-AB9A-457657345A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0812" y="5126832"/>
            <a:ext cx="1403350"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Egyenes összekötő nyíllal 5"/>
          <p:cNvCxnSpPr/>
          <p:nvPr/>
        </p:nvCxnSpPr>
        <p:spPr>
          <a:xfrm flipH="1">
            <a:off x="5763794" y="3988134"/>
            <a:ext cx="12700" cy="5207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244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88924" y="309033"/>
            <a:ext cx="10772775" cy="1037167"/>
          </a:xfrm>
        </p:spPr>
        <p:txBody>
          <a:bodyPr>
            <a:normAutofit/>
          </a:bodyPr>
          <a:lstStyle/>
          <a:p>
            <a:r>
              <a:rPr lang="hu-HU" sz="4800" b="1" dirty="0"/>
              <a:t>Az innovációk terjedésének regionális hatásai</a:t>
            </a:r>
            <a:endParaRPr lang="hu-HU" sz="4800" dirty="0"/>
          </a:p>
        </p:txBody>
      </p:sp>
      <p:sp>
        <p:nvSpPr>
          <p:cNvPr id="3" name="Tartalom helye 2"/>
          <p:cNvSpPr>
            <a:spLocks noGrp="1"/>
          </p:cNvSpPr>
          <p:nvPr>
            <p:ph idx="1"/>
          </p:nvPr>
        </p:nvSpPr>
        <p:spPr>
          <a:xfrm>
            <a:off x="317500" y="1524000"/>
            <a:ext cx="11582400" cy="4953000"/>
          </a:xfrm>
        </p:spPr>
        <p:txBody>
          <a:bodyPr>
            <a:normAutofit/>
          </a:bodyPr>
          <a:lstStyle/>
          <a:p>
            <a:pPr marL="355600" indent="-355600" algn="just">
              <a:buFont typeface="Arial" panose="020B0604020202020204" pitchFamily="34" charset="0"/>
              <a:buChar char="•"/>
            </a:pPr>
            <a:r>
              <a:rPr lang="hu-HU" altLang="hu-HU" sz="2800" dirty="0" smtClean="0"/>
              <a:t>Manapság a termelékenység növekedésének 80%-a az innovációnak és tudás transzfernek köszönhető.</a:t>
            </a:r>
          </a:p>
          <a:p>
            <a:pPr marL="355600" indent="-355600" algn="just">
              <a:buFont typeface="Arial" panose="020B0604020202020204" pitchFamily="34" charset="0"/>
              <a:buChar char="•"/>
            </a:pPr>
            <a:r>
              <a:rPr lang="hu-HU" altLang="hu-HU" sz="2800" dirty="0" smtClean="0"/>
              <a:t>Új definíciók jelentek meg a világgazdaságban, mint:</a:t>
            </a:r>
          </a:p>
          <a:p>
            <a:pPr marL="611632" lvl="1" indent="-355600" algn="just">
              <a:buFont typeface="Wingdings" panose="05000000000000000000" pitchFamily="2" charset="2"/>
              <a:buChar char="Ø"/>
            </a:pPr>
            <a:r>
              <a:rPr lang="hu-HU" altLang="hu-HU" sz="2800" dirty="0"/>
              <a:t>i</a:t>
            </a:r>
            <a:r>
              <a:rPr lang="hu-HU" altLang="hu-HU" sz="2800" dirty="0" smtClean="0"/>
              <a:t>mmateriális javak – „tudásalapú vagy tudományos termékek”</a:t>
            </a:r>
          </a:p>
          <a:p>
            <a:pPr marL="611632" lvl="1" indent="-355600" algn="just">
              <a:buFont typeface="Wingdings" panose="05000000000000000000" pitchFamily="2" charset="2"/>
              <a:buChar char="Ø"/>
            </a:pPr>
            <a:r>
              <a:rPr lang="hu-HU" altLang="hu-HU" sz="2800" dirty="0"/>
              <a:t>r</a:t>
            </a:r>
            <a:r>
              <a:rPr lang="hu-HU" altLang="hu-HU" sz="2800" dirty="0" smtClean="0"/>
              <a:t>ejtett, hallgatólagos tudás </a:t>
            </a:r>
            <a:r>
              <a:rPr lang="en-US" altLang="hu-HU" sz="2800" dirty="0" smtClean="0"/>
              <a:t>– </a:t>
            </a:r>
            <a:r>
              <a:rPr lang="hu-HU" altLang="hu-HU" sz="2800" dirty="0" smtClean="0"/>
              <a:t>a régió népességének</a:t>
            </a:r>
            <a:r>
              <a:rPr lang="en-US" altLang="hu-HU" sz="2800" dirty="0" smtClean="0"/>
              <a:t> </a:t>
            </a:r>
            <a:r>
              <a:rPr lang="hu-HU" altLang="hu-HU" sz="2800" dirty="0" smtClean="0"/>
              <a:t>„örökölhető”</a:t>
            </a:r>
            <a:r>
              <a:rPr lang="en-US" altLang="hu-HU" sz="2800" dirty="0" smtClean="0"/>
              <a:t> </a:t>
            </a:r>
            <a:r>
              <a:rPr lang="hu-HU" altLang="hu-HU" sz="2800" dirty="0" smtClean="0"/>
              <a:t>tudása</a:t>
            </a:r>
          </a:p>
          <a:p>
            <a:pPr marL="611632" lvl="1" indent="-355600" algn="just">
              <a:buFont typeface="Wingdings" panose="05000000000000000000" pitchFamily="2" charset="2"/>
              <a:buChar char="Ø"/>
            </a:pPr>
            <a:r>
              <a:rPr lang="hu-HU" altLang="hu-HU" sz="2800" dirty="0"/>
              <a:t>a</a:t>
            </a:r>
            <a:r>
              <a:rPr lang="hu-HU" altLang="hu-HU" sz="2800" dirty="0" smtClean="0"/>
              <a:t>lkalmazott tudás vagy tudásalapú régió</a:t>
            </a:r>
          </a:p>
          <a:p>
            <a:pPr marL="611632" lvl="1" indent="-355600" algn="just">
              <a:buFont typeface="Wingdings" panose="05000000000000000000" pitchFamily="2" charset="2"/>
              <a:buChar char="Ø"/>
            </a:pPr>
            <a:r>
              <a:rPr lang="hu-HU" altLang="hu-HU" sz="2800" dirty="0"/>
              <a:t>r</a:t>
            </a:r>
            <a:r>
              <a:rPr lang="hu-HU" altLang="hu-HU" sz="2800" dirty="0" smtClean="0"/>
              <a:t>egionális innovációs potenciál</a:t>
            </a:r>
            <a:endParaRPr lang="hu-HU" sz="2800" dirty="0"/>
          </a:p>
        </p:txBody>
      </p:sp>
      <p:pic>
        <p:nvPicPr>
          <p:cNvPr id="4" name="Picture 4" descr="MC900090039[1]">
            <a:extLst>
              <a:ext uri="{FF2B5EF4-FFF2-40B4-BE49-F238E27FC236}">
                <a16:creationId xmlns:a16="http://schemas.microsoft.com/office/drawing/2014/main" id="{E471E445-65E5-4816-802A-D9AA7E6738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5006" y="4028207"/>
            <a:ext cx="2131593" cy="235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46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79400" y="131233"/>
            <a:ext cx="11455400" cy="1354667"/>
          </a:xfrm>
        </p:spPr>
        <p:txBody>
          <a:bodyPr>
            <a:normAutofit/>
          </a:bodyPr>
          <a:lstStyle/>
          <a:p>
            <a:pPr algn="just"/>
            <a:r>
              <a:rPr lang="hu-HU" sz="4400" b="1" dirty="0" smtClean="0"/>
              <a:t>A piaci szereplők és a regionális innovációs potenciál kapcsolata</a:t>
            </a:r>
            <a:endParaRPr lang="hu-HU" sz="4400" b="1" dirty="0"/>
          </a:p>
        </p:txBody>
      </p:sp>
      <p:sp>
        <p:nvSpPr>
          <p:cNvPr id="3" name="Tartalom helye 2"/>
          <p:cNvSpPr>
            <a:spLocks noGrp="1"/>
          </p:cNvSpPr>
          <p:nvPr>
            <p:ph idx="1"/>
          </p:nvPr>
        </p:nvSpPr>
        <p:spPr>
          <a:xfrm>
            <a:off x="6006662" y="1689100"/>
            <a:ext cx="5842438" cy="4889500"/>
          </a:xfrm>
        </p:spPr>
        <p:txBody>
          <a:bodyPr>
            <a:normAutofit/>
          </a:bodyPr>
          <a:lstStyle/>
          <a:p>
            <a:pPr marL="361950" indent="-361950" algn="just">
              <a:buFont typeface="Arial" panose="020B0604020202020204" pitchFamily="34" charset="0"/>
              <a:buChar char="•"/>
            </a:pPr>
            <a:r>
              <a:rPr lang="hu-HU" sz="2800" dirty="0"/>
              <a:t>a</a:t>
            </a:r>
            <a:r>
              <a:rPr lang="hu-HU" sz="2800" dirty="0" smtClean="0"/>
              <a:t>z elméleti (alap) kutatások kevésbé piacképesek;</a:t>
            </a:r>
            <a:r>
              <a:rPr lang="en-US" sz="2800" dirty="0" smtClean="0"/>
              <a:t> </a:t>
            </a:r>
            <a:endParaRPr lang="hu-HU" sz="2800" dirty="0" smtClean="0"/>
          </a:p>
          <a:p>
            <a:pPr marL="361950" indent="-361950" algn="just">
              <a:buFont typeface="Arial" panose="020B0604020202020204" pitchFamily="34" charset="0"/>
              <a:buChar char="•"/>
            </a:pPr>
            <a:r>
              <a:rPr lang="hu-HU" sz="2800" dirty="0"/>
              <a:t>a</a:t>
            </a:r>
            <a:r>
              <a:rPr lang="hu-HU" sz="2800" dirty="0" smtClean="0"/>
              <a:t> kormányzati politikák időről időre változnak;</a:t>
            </a:r>
          </a:p>
          <a:p>
            <a:pPr marL="361950" indent="-361950" algn="just">
              <a:buFont typeface="Arial" panose="020B0604020202020204" pitchFamily="34" charset="0"/>
              <a:buChar char="•"/>
            </a:pPr>
            <a:r>
              <a:rPr lang="hu-HU" sz="2800" dirty="0"/>
              <a:t>a</a:t>
            </a:r>
            <a:r>
              <a:rPr lang="hu-HU" sz="2800" dirty="0" smtClean="0"/>
              <a:t> vállalkozások az olcsóbb humán erőforrás irányába mozdultak el és főként a multinacionális vállalatok gyakran változtatják az innovációs prioritásaikat;</a:t>
            </a:r>
          </a:p>
          <a:p>
            <a:pPr marL="361950" indent="-361950" algn="just">
              <a:buFont typeface="Arial" panose="020B0604020202020204" pitchFamily="34" charset="0"/>
              <a:buChar char="•"/>
            </a:pPr>
            <a:r>
              <a:rPr lang="hu-HU" sz="2800" dirty="0" smtClean="0"/>
              <a:t>számos befektetési lehetőség van piacképes kutatási eredményekbe</a:t>
            </a:r>
            <a:endParaRPr lang="hu-HU" sz="2800" dirty="0"/>
          </a:p>
        </p:txBody>
      </p:sp>
      <p:pic>
        <p:nvPicPr>
          <p:cNvPr id="4" name="Picture 5">
            <a:extLst>
              <a:ext uri="{FF2B5EF4-FFF2-40B4-BE49-F238E27FC236}">
                <a16:creationId xmlns:a16="http://schemas.microsoft.com/office/drawing/2014/main" id="{B7CB6D07-517D-47E4-BF4E-328A8A37D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261241"/>
            <a:ext cx="5361810" cy="536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048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366274" y="87065"/>
            <a:ext cx="11426333" cy="1658198"/>
          </a:xfrm>
        </p:spPr>
        <p:txBody>
          <a:bodyPr>
            <a:normAutofit/>
          </a:bodyPr>
          <a:lstStyle/>
          <a:p>
            <a:pPr algn="just"/>
            <a:r>
              <a:rPr lang="hu-HU" sz="4400" b="1" dirty="0"/>
              <a:t>A piaci szereplők és a regionális innovációs potenciál kapcsolata</a:t>
            </a:r>
            <a:endParaRPr lang="hu-HU" sz="4400" dirty="0"/>
          </a:p>
        </p:txBody>
      </p:sp>
      <p:sp>
        <p:nvSpPr>
          <p:cNvPr id="3" name="Tartalom helye 2"/>
          <p:cNvSpPr>
            <a:spLocks noGrp="1"/>
          </p:cNvSpPr>
          <p:nvPr>
            <p:ph idx="1"/>
          </p:nvPr>
        </p:nvSpPr>
        <p:spPr>
          <a:xfrm>
            <a:off x="466125" y="2434238"/>
            <a:ext cx="11445764" cy="3950796"/>
          </a:xfrm>
        </p:spPr>
        <p:txBody>
          <a:bodyPr>
            <a:noAutofit/>
          </a:bodyPr>
          <a:lstStyle/>
          <a:p>
            <a:pPr marL="361950" indent="-361950" algn="just">
              <a:buFont typeface="Arial" panose="020B0604020202020204" pitchFamily="34" charset="0"/>
              <a:buChar char="•"/>
            </a:pPr>
            <a:r>
              <a:rPr lang="hu-HU" sz="2800" dirty="0" smtClean="0"/>
              <a:t>A </a:t>
            </a:r>
            <a:r>
              <a:rPr lang="en-US" sz="2800" dirty="0" smtClean="0"/>
              <a:t>triple-helix </a:t>
            </a:r>
            <a:r>
              <a:rPr lang="en-US" sz="2800" dirty="0" err="1"/>
              <a:t>modell</a:t>
            </a:r>
            <a:r>
              <a:rPr lang="en-US" sz="2800" dirty="0"/>
              <a:t> </a:t>
            </a:r>
            <a:r>
              <a:rPr lang="hu-HU" sz="2800" dirty="0" smtClean="0"/>
              <a:t>megmutatja a kapcsolatokat és a folyamatokat azon piaci szereplők között, akik a legfontosabb szerepet töltik be a régió sikerében.</a:t>
            </a:r>
          </a:p>
          <a:p>
            <a:pPr marL="361950" indent="-361950" algn="just">
              <a:buFont typeface="Arial" panose="020B0604020202020204" pitchFamily="34" charset="0"/>
              <a:buChar char="•"/>
            </a:pPr>
            <a:r>
              <a:rPr lang="hu-HU" sz="2800" dirty="0" smtClean="0"/>
              <a:t>A t</a:t>
            </a:r>
            <a:r>
              <a:rPr lang="en-US" sz="2800" dirty="0" err="1" smtClean="0"/>
              <a:t>riple</a:t>
            </a:r>
            <a:r>
              <a:rPr lang="en-US" sz="2800" dirty="0" smtClean="0"/>
              <a:t>-helix</a:t>
            </a:r>
            <a:r>
              <a:rPr lang="hu-HU" sz="2800" dirty="0" smtClean="0"/>
              <a:t> egy olyan komplex módszer, amely az egyetemi-tudományos, az üzleti és a kormányzati szféra együttműködésén alapul.</a:t>
            </a:r>
          </a:p>
          <a:p>
            <a:pPr marL="361950" indent="-361950" algn="just">
              <a:buFont typeface="Arial" panose="020B0604020202020204" pitchFamily="34" charset="0"/>
              <a:buChar char="•"/>
            </a:pPr>
            <a:r>
              <a:rPr lang="hu-HU" sz="2800" dirty="0" smtClean="0"/>
              <a:t>A folyamatos kommunikáció, a közös stratégiai gondolkodás és együttműködés biztosítja a fejlődésüket.</a:t>
            </a:r>
          </a:p>
          <a:p>
            <a:pPr marL="361950" indent="-361950" algn="just">
              <a:buFont typeface="Arial" panose="020B0604020202020204" pitchFamily="34" charset="0"/>
              <a:buChar char="•"/>
            </a:pPr>
            <a:r>
              <a:rPr lang="hu-HU" sz="2800" dirty="0" smtClean="0"/>
              <a:t>Ez a módszer hozzájárul a tudásalapú régió létrehozásához.</a:t>
            </a:r>
          </a:p>
          <a:p>
            <a:pPr marL="361950" indent="-361950" algn="just">
              <a:buFont typeface="Arial" panose="020B0604020202020204" pitchFamily="34" charset="0"/>
              <a:buChar char="•"/>
            </a:pPr>
            <a:r>
              <a:rPr lang="hu-HU" sz="2800" dirty="0" smtClean="0"/>
              <a:t>Ez a fejlett régiók válasza a globális kihívásokra.</a:t>
            </a:r>
          </a:p>
          <a:p>
            <a:endParaRPr lang="hu-HU" sz="2800" dirty="0"/>
          </a:p>
        </p:txBody>
      </p:sp>
      <p:pic>
        <p:nvPicPr>
          <p:cNvPr id="4" name="Picture 4" descr="MC900438093[1]">
            <a:extLst>
              <a:ext uri="{FF2B5EF4-FFF2-40B4-BE49-F238E27FC236}">
                <a16:creationId xmlns:a16="http://schemas.microsoft.com/office/drawing/2014/main" id="{CF501323-C67B-4D35-BE55-E88FDB819D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35464" y="4822059"/>
            <a:ext cx="18764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MC900195312[1]">
            <a:extLst>
              <a:ext uri="{FF2B5EF4-FFF2-40B4-BE49-F238E27FC236}">
                <a16:creationId xmlns:a16="http://schemas.microsoft.com/office/drawing/2014/main" id="{B63CCC68-0E80-4ECF-B483-0CCB3B1EA9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0840" y="874339"/>
            <a:ext cx="1914470" cy="148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63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765738"/>
            <a:ext cx="11887199" cy="4824248"/>
          </a:xfrm>
        </p:spPr>
        <p:txBody>
          <a:bodyPr/>
          <a:lstStyle/>
          <a:p>
            <a:pPr marL="457200" indent="-457200">
              <a:buFont typeface="+mj-lt"/>
              <a:buAutoNum type="arabicPeriod"/>
            </a:pPr>
            <a:r>
              <a:rPr lang="hu-HU" sz="3200" b="1" dirty="0" smtClean="0"/>
              <a:t>Az üzlet tulajdonosa</a:t>
            </a:r>
            <a:endParaRPr lang="en-US" sz="3200" b="1" dirty="0"/>
          </a:p>
          <a:p>
            <a:pPr marL="361950" indent="-361950" algn="just">
              <a:buFont typeface="Arial" panose="020B0604020202020204" pitchFamily="34" charset="0"/>
              <a:buChar char="•"/>
            </a:pPr>
            <a:r>
              <a:rPr lang="en-US" sz="2800" dirty="0"/>
              <a:t> </a:t>
            </a:r>
            <a:r>
              <a:rPr lang="hu-HU" sz="2800" dirty="0" smtClean="0"/>
              <a:t>A vállalkozó olyan személy, aki elindít egy vállalkozást és ő a tulajdonosa is egyben. </a:t>
            </a:r>
          </a:p>
          <a:p>
            <a:pPr marL="361950" indent="-361950" algn="just">
              <a:buFont typeface="Arial" panose="020B0604020202020204" pitchFamily="34" charset="0"/>
              <a:buChar char="•"/>
            </a:pPr>
            <a:r>
              <a:rPr lang="hu-HU" sz="2800" dirty="0" smtClean="0"/>
              <a:t>Ezzel szemben, az </a:t>
            </a:r>
            <a:r>
              <a:rPr lang="hu-HU" sz="2800" dirty="0" err="1" smtClean="0"/>
              <a:t>intrapreneur</a:t>
            </a:r>
            <a:r>
              <a:rPr lang="hu-HU" sz="2800" dirty="0" smtClean="0"/>
              <a:t> egy vállalkozás alkalmazottja és nem szerez tulajdonjogot abban.</a:t>
            </a:r>
          </a:p>
          <a:p>
            <a:pPr marL="361950" indent="-361950" algn="just">
              <a:buFont typeface="Arial" panose="020B0604020202020204" pitchFamily="34" charset="0"/>
              <a:buChar char="•"/>
            </a:pPr>
            <a:r>
              <a:rPr lang="hu-HU" sz="2800" dirty="0" smtClean="0"/>
              <a:t>A vállalkozó teljes kontrollal rendelkezik az üzlet felett.</a:t>
            </a:r>
            <a:endParaRPr lang="en-US" sz="2800" dirty="0"/>
          </a:p>
          <a:p>
            <a:pPr marL="361950" indent="-361950" algn="just">
              <a:buFont typeface="Arial" panose="020B0604020202020204" pitchFamily="34" charset="0"/>
              <a:buChar char="•"/>
            </a:pPr>
            <a:r>
              <a:rPr lang="hu-HU" sz="2800" dirty="0" smtClean="0"/>
              <a:t>Az </a:t>
            </a:r>
            <a:r>
              <a:rPr lang="hu-HU" sz="2800" dirty="0" err="1" smtClean="0"/>
              <a:t>intrapreneur</a:t>
            </a:r>
            <a:r>
              <a:rPr lang="hu-HU" sz="2800" dirty="0" smtClean="0"/>
              <a:t> ugyan vállal kockázatokat a szervezeten belül, ahol dolgozik, ám végső soron az üzlet tulajdonosa vállalja a teljes felelősséget az üzletért.</a:t>
            </a:r>
          </a:p>
          <a:p>
            <a:endParaRPr lang="hu-HU" dirty="0"/>
          </a:p>
        </p:txBody>
      </p:sp>
    </p:spTree>
    <p:extLst>
      <p:ext uri="{BB962C8B-B14F-4D97-AF65-F5344CB8AC3E}">
        <p14:creationId xmlns:p14="http://schemas.microsoft.com/office/powerpoint/2010/main" val="2477958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41458" y="121160"/>
            <a:ext cx="10772775" cy="935130"/>
          </a:xfrm>
        </p:spPr>
        <p:txBody>
          <a:bodyPr>
            <a:normAutofit/>
          </a:bodyPr>
          <a:lstStyle/>
          <a:p>
            <a:pPr algn="ctr"/>
            <a:r>
              <a:rPr lang="en-US" altLang="hu-HU" sz="4400" b="1" dirty="0" smtClean="0"/>
              <a:t>Triple-helix</a:t>
            </a:r>
            <a:r>
              <a:rPr lang="hu-HU" altLang="hu-HU" sz="4400" b="1" dirty="0" smtClean="0"/>
              <a:t> példák</a:t>
            </a:r>
            <a:endParaRPr lang="hu-HU" sz="4400" b="1" dirty="0"/>
          </a:p>
        </p:txBody>
      </p:sp>
      <p:sp>
        <p:nvSpPr>
          <p:cNvPr id="3" name="Tartalom helye 2"/>
          <p:cNvSpPr>
            <a:spLocks noGrp="1"/>
          </p:cNvSpPr>
          <p:nvPr>
            <p:ph idx="1"/>
          </p:nvPr>
        </p:nvSpPr>
        <p:spPr>
          <a:xfrm>
            <a:off x="283779" y="1024760"/>
            <a:ext cx="11666483" cy="5644054"/>
          </a:xfrm>
        </p:spPr>
        <p:txBody>
          <a:bodyPr>
            <a:normAutofit/>
          </a:bodyPr>
          <a:lstStyle/>
          <a:p>
            <a:pPr marL="361950" indent="-361950">
              <a:buFont typeface="Arial" panose="020B0604020202020204" pitchFamily="34" charset="0"/>
              <a:buChar char="•"/>
            </a:pPr>
            <a:r>
              <a:rPr lang="hu-HU" sz="3200" b="1" dirty="0" smtClean="0"/>
              <a:t>Szilícium-völgy</a:t>
            </a:r>
          </a:p>
          <a:p>
            <a:pPr marL="0" indent="0">
              <a:buNone/>
            </a:pPr>
            <a:endParaRPr lang="hu-HU" sz="2800" b="1" dirty="0" smtClean="0"/>
          </a:p>
          <a:p>
            <a:pPr marL="713232" lvl="1" indent="-457200" algn="just">
              <a:buFont typeface="Wingdings" panose="05000000000000000000" pitchFamily="2" charset="2"/>
              <a:buChar char="Ø"/>
            </a:pPr>
            <a:r>
              <a:rPr lang="hu-HU" sz="2800" dirty="0" smtClean="0"/>
              <a:t>Az egyetemi tanárok a hallgatókat arra bátorították, hogy helyi vállalkozásoknál kezdjenek dolgozni vagy alapítsanak saját cégeket.</a:t>
            </a:r>
          </a:p>
          <a:p>
            <a:pPr marL="713232" lvl="1" indent="-457200" algn="just">
              <a:buFont typeface="Wingdings" panose="05000000000000000000" pitchFamily="2" charset="2"/>
              <a:buChar char="Ø"/>
            </a:pPr>
            <a:r>
              <a:rPr lang="hu-HU" sz="2800" dirty="0" smtClean="0"/>
              <a:t>Az 1970-es évekre számos globális vállalkozást alapítottak itt, így pl. IBM-et, a </a:t>
            </a:r>
            <a:r>
              <a:rPr lang="hu-HU" sz="2800" dirty="0" err="1" smtClean="0"/>
              <a:t>Hewlett-Packard-ot</a:t>
            </a:r>
            <a:r>
              <a:rPr lang="hu-HU" sz="2800" dirty="0" smtClean="0"/>
              <a:t>.</a:t>
            </a:r>
          </a:p>
          <a:p>
            <a:pPr marL="713232" lvl="1" indent="-457200" algn="just">
              <a:buFont typeface="Wingdings" panose="05000000000000000000" pitchFamily="2" charset="2"/>
              <a:buChar char="Ø"/>
            </a:pPr>
            <a:r>
              <a:rPr lang="hu-HU" sz="2800" dirty="0" smtClean="0"/>
              <a:t>A humán erőforrás alapja a híres, jó pozícióban lévő egyetemek, mint a </a:t>
            </a:r>
            <a:r>
              <a:rPr lang="hu-HU" sz="2800" dirty="0" err="1" smtClean="0"/>
              <a:t>Berkley</a:t>
            </a:r>
            <a:r>
              <a:rPr lang="hu-HU" sz="2800" dirty="0" smtClean="0"/>
              <a:t>, </a:t>
            </a:r>
            <a:r>
              <a:rPr lang="hu-HU" sz="2800" dirty="0" err="1" smtClean="0"/>
              <a:t>a</a:t>
            </a:r>
            <a:r>
              <a:rPr lang="hu-HU" sz="2800" dirty="0" smtClean="0"/>
              <a:t> Stanford és a </a:t>
            </a:r>
            <a:r>
              <a:rPr lang="hu-HU" sz="2800" dirty="0" err="1" smtClean="0"/>
              <a:t>SantaClara</a:t>
            </a:r>
            <a:r>
              <a:rPr lang="hu-HU" sz="2800" dirty="0"/>
              <a:t> </a:t>
            </a:r>
            <a:r>
              <a:rPr lang="hu-HU" sz="2800" dirty="0" smtClean="0"/>
              <a:t>adták.</a:t>
            </a:r>
          </a:p>
          <a:p>
            <a:pPr marL="713232" lvl="1" indent="-457200" algn="just">
              <a:buFont typeface="Wingdings" panose="05000000000000000000" pitchFamily="2" charset="2"/>
              <a:buChar char="Ø"/>
            </a:pPr>
            <a:r>
              <a:rPr lang="hu-HU" sz="2800" dirty="0" smtClean="0"/>
              <a:t>Manapság 330.000 alkalmazott dolgozik a </a:t>
            </a:r>
            <a:r>
              <a:rPr lang="hu-HU" sz="2800" dirty="0" err="1" smtClean="0"/>
              <a:t>high-tech</a:t>
            </a:r>
            <a:r>
              <a:rPr lang="hu-HU" sz="2800" dirty="0" smtClean="0"/>
              <a:t> iparban, kb. 6.000 műszaki PhD-val.</a:t>
            </a:r>
          </a:p>
          <a:p>
            <a:pPr marL="713232" lvl="1" indent="-457200">
              <a:buFont typeface="Wingdings" panose="05000000000000000000" pitchFamily="2" charset="2"/>
              <a:buChar char="Ø"/>
            </a:pPr>
            <a:endParaRPr lang="hu-HU" sz="2800" dirty="0"/>
          </a:p>
        </p:txBody>
      </p:sp>
    </p:spTree>
    <p:extLst>
      <p:ext uri="{BB962C8B-B14F-4D97-AF65-F5344CB8AC3E}">
        <p14:creationId xmlns:p14="http://schemas.microsoft.com/office/powerpoint/2010/main" val="4152274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41458" y="121160"/>
            <a:ext cx="10772775" cy="935130"/>
          </a:xfrm>
        </p:spPr>
        <p:txBody>
          <a:bodyPr>
            <a:normAutofit/>
          </a:bodyPr>
          <a:lstStyle/>
          <a:p>
            <a:pPr algn="ctr"/>
            <a:r>
              <a:rPr lang="en-US" altLang="hu-HU" sz="4400" b="1" dirty="0" smtClean="0"/>
              <a:t>Triple-helix</a:t>
            </a:r>
            <a:r>
              <a:rPr lang="hu-HU" altLang="hu-HU" sz="4400" b="1" dirty="0" smtClean="0"/>
              <a:t> példák</a:t>
            </a:r>
            <a:endParaRPr lang="hu-HU" sz="4400" b="1" dirty="0"/>
          </a:p>
        </p:txBody>
      </p:sp>
      <p:sp>
        <p:nvSpPr>
          <p:cNvPr id="3" name="Tartalom helye 2"/>
          <p:cNvSpPr>
            <a:spLocks noGrp="1"/>
          </p:cNvSpPr>
          <p:nvPr>
            <p:ph idx="1"/>
          </p:nvPr>
        </p:nvSpPr>
        <p:spPr>
          <a:xfrm>
            <a:off x="283779" y="1024760"/>
            <a:ext cx="11666483" cy="5644054"/>
          </a:xfrm>
        </p:spPr>
        <p:txBody>
          <a:bodyPr>
            <a:normAutofit/>
          </a:bodyPr>
          <a:lstStyle/>
          <a:p>
            <a:pPr marL="361950" indent="-361950">
              <a:buFont typeface="Arial" panose="020B0604020202020204" pitchFamily="34" charset="0"/>
              <a:buChar char="•"/>
            </a:pPr>
            <a:r>
              <a:rPr lang="hu-HU" sz="3200" b="1" dirty="0" smtClean="0"/>
              <a:t>Cambridge</a:t>
            </a:r>
          </a:p>
          <a:p>
            <a:pPr marL="0" indent="0">
              <a:buNone/>
            </a:pPr>
            <a:endParaRPr lang="hu-HU" sz="2800" b="1" dirty="0"/>
          </a:p>
          <a:p>
            <a:pPr marL="713232" lvl="1" indent="-457200" algn="just">
              <a:buFont typeface="Wingdings" panose="05000000000000000000" pitchFamily="2" charset="2"/>
              <a:buChar char="Ø"/>
            </a:pPr>
            <a:r>
              <a:rPr lang="hu-HU" sz="2800" dirty="0" smtClean="0"/>
              <a:t>a klasszikus </a:t>
            </a:r>
            <a:r>
              <a:rPr lang="hu-HU" sz="2800" dirty="0" err="1" smtClean="0"/>
              <a:t>technopolisz</a:t>
            </a:r>
            <a:r>
              <a:rPr lang="hu-HU" sz="2800" dirty="0" smtClean="0"/>
              <a:t> Európában </a:t>
            </a:r>
          </a:p>
          <a:p>
            <a:pPr marL="713232" lvl="1" indent="-457200" algn="just">
              <a:buFont typeface="Wingdings" panose="05000000000000000000" pitchFamily="2" charset="2"/>
              <a:buChar char="Ø"/>
            </a:pPr>
            <a:r>
              <a:rPr lang="hu-HU" sz="2800" dirty="0" smtClean="0"/>
              <a:t>Egy tradicionális egyetem- és mezőváros.</a:t>
            </a:r>
          </a:p>
          <a:p>
            <a:pPr marL="713232" lvl="1" indent="-457200" algn="just">
              <a:buFont typeface="Wingdings" panose="05000000000000000000" pitchFamily="2" charset="2"/>
              <a:buChar char="Ø"/>
            </a:pPr>
            <a:r>
              <a:rPr lang="hu-HU" sz="2800" dirty="0" smtClean="0"/>
              <a:t>Az emberek ebbe a kisvárosba menekültek a túlzsúfolt Londonból.</a:t>
            </a:r>
          </a:p>
          <a:p>
            <a:pPr marL="713232" lvl="1" indent="-457200" algn="just">
              <a:buFont typeface="Wingdings" panose="05000000000000000000" pitchFamily="2" charset="2"/>
              <a:buChar char="Ø"/>
            </a:pPr>
            <a:r>
              <a:rPr lang="hu-HU" sz="2800" dirty="0" smtClean="0"/>
              <a:t>Az olcsóbb humán erőforrás egyúttal egy új generációs ipart is ide vonzott. </a:t>
            </a:r>
          </a:p>
          <a:p>
            <a:pPr marL="713232" lvl="1" indent="-457200" algn="just">
              <a:buFont typeface="Wingdings" panose="05000000000000000000" pitchFamily="2" charset="2"/>
              <a:buChar char="Ø"/>
            </a:pPr>
            <a:r>
              <a:rPr lang="hu-HU" sz="2800" dirty="0" smtClean="0"/>
              <a:t>Sok </a:t>
            </a:r>
            <a:r>
              <a:rPr lang="hu-HU" sz="2800" dirty="0" err="1" smtClean="0"/>
              <a:t>high-tech</a:t>
            </a:r>
            <a:r>
              <a:rPr lang="hu-HU" sz="2800" dirty="0" smtClean="0"/>
              <a:t> vállalat települt itt le, de a legtöbbnek belföldi vezetője volt.</a:t>
            </a:r>
          </a:p>
          <a:p>
            <a:pPr marL="713232" lvl="1" indent="-457200" algn="just">
              <a:buFont typeface="Wingdings" panose="05000000000000000000" pitchFamily="2" charset="2"/>
              <a:buChar char="Ø"/>
            </a:pPr>
            <a:r>
              <a:rPr lang="hu-HU" sz="2800" dirty="0" smtClean="0"/>
              <a:t>Az egyetem új karokat tudott létrehozni.</a:t>
            </a:r>
          </a:p>
          <a:p>
            <a:pPr marL="713232" lvl="1" indent="-457200" algn="just">
              <a:buFont typeface="Wingdings" panose="05000000000000000000" pitchFamily="2" charset="2"/>
              <a:buChar char="Ø"/>
            </a:pPr>
            <a:r>
              <a:rPr lang="hu-HU" sz="2800" dirty="0" smtClean="0"/>
              <a:t>A GDP nagyon magas, mégis a város harmonikus tudott maradni.</a:t>
            </a:r>
            <a:endParaRPr lang="en-US" sz="2800" dirty="0"/>
          </a:p>
          <a:p>
            <a:pPr marL="256032" lvl="1" indent="0">
              <a:buNone/>
            </a:pPr>
            <a:endParaRPr lang="hu-HU" sz="2800" dirty="0"/>
          </a:p>
        </p:txBody>
      </p:sp>
    </p:spTree>
    <p:extLst>
      <p:ext uri="{BB962C8B-B14F-4D97-AF65-F5344CB8AC3E}">
        <p14:creationId xmlns:p14="http://schemas.microsoft.com/office/powerpoint/2010/main" val="260000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41458" y="121160"/>
            <a:ext cx="10772775" cy="935130"/>
          </a:xfrm>
        </p:spPr>
        <p:txBody>
          <a:bodyPr>
            <a:normAutofit/>
          </a:bodyPr>
          <a:lstStyle/>
          <a:p>
            <a:pPr algn="ctr"/>
            <a:r>
              <a:rPr lang="en-US" altLang="hu-HU" sz="4400" b="1" dirty="0" smtClean="0"/>
              <a:t>Triple-helix</a:t>
            </a:r>
            <a:r>
              <a:rPr lang="hu-HU" altLang="hu-HU" sz="4400" b="1" dirty="0" smtClean="0"/>
              <a:t> példák</a:t>
            </a:r>
            <a:endParaRPr lang="hu-HU" sz="4400" b="1" dirty="0"/>
          </a:p>
        </p:txBody>
      </p:sp>
      <p:sp>
        <p:nvSpPr>
          <p:cNvPr id="3" name="Tartalom helye 2"/>
          <p:cNvSpPr>
            <a:spLocks noGrp="1"/>
          </p:cNvSpPr>
          <p:nvPr>
            <p:ph idx="1"/>
          </p:nvPr>
        </p:nvSpPr>
        <p:spPr>
          <a:xfrm>
            <a:off x="283779" y="1024760"/>
            <a:ext cx="11666483" cy="5644054"/>
          </a:xfrm>
        </p:spPr>
        <p:txBody>
          <a:bodyPr>
            <a:normAutofit/>
          </a:bodyPr>
          <a:lstStyle/>
          <a:p>
            <a:pPr marL="361950" indent="-361950">
              <a:buFont typeface="Arial" panose="020B0604020202020204" pitchFamily="34" charset="0"/>
              <a:buChar char="•"/>
            </a:pPr>
            <a:r>
              <a:rPr lang="hu-HU" sz="3200" b="1" dirty="0" smtClean="0"/>
              <a:t>A Finn Modell</a:t>
            </a:r>
          </a:p>
          <a:p>
            <a:pPr marL="0" indent="0">
              <a:buNone/>
            </a:pPr>
            <a:endParaRPr lang="hu-HU" sz="2800" b="1" dirty="0"/>
          </a:p>
          <a:p>
            <a:pPr marL="713232" lvl="1" indent="-457200" algn="just">
              <a:buFont typeface="Wingdings" panose="05000000000000000000" pitchFamily="2" charset="2"/>
              <a:buChar char="Ø"/>
            </a:pPr>
            <a:r>
              <a:rPr lang="hu-HU" sz="2800" dirty="0"/>
              <a:t>a</a:t>
            </a:r>
            <a:r>
              <a:rPr lang="hu-HU" sz="2800" dirty="0" smtClean="0"/>
              <a:t> kulcs sikertényező az egyetemi oktatás és kutatás gyakorlati megközelítése volt;</a:t>
            </a:r>
          </a:p>
          <a:p>
            <a:pPr marL="713232" lvl="1" indent="-457200" algn="just">
              <a:buFont typeface="Wingdings" panose="05000000000000000000" pitchFamily="2" charset="2"/>
              <a:buChar char="Ø"/>
            </a:pPr>
            <a:r>
              <a:rPr lang="hu-HU" sz="2800" dirty="0" err="1" smtClean="0"/>
              <a:t>infoparkokat</a:t>
            </a:r>
            <a:r>
              <a:rPr lang="hu-HU" sz="2800" dirty="0" smtClean="0"/>
              <a:t> hoztak létre kormányzati támogatással, hogy kompenzálják a nagyvárosok szerepét az országban és tudásalapú régiókat teremtettek;</a:t>
            </a:r>
          </a:p>
          <a:p>
            <a:pPr marL="713232" lvl="1" indent="-457200" algn="just">
              <a:buFont typeface="Wingdings" panose="05000000000000000000" pitchFamily="2" charset="2"/>
              <a:buChar char="Ø"/>
            </a:pPr>
            <a:r>
              <a:rPr lang="hu-HU" sz="2800" dirty="0" smtClean="0"/>
              <a:t>a legfőbb céljuk az volt, hogy tudásalapú cégeket és üzleti-tudományos hálózatokat hozzanak létre;</a:t>
            </a:r>
          </a:p>
          <a:p>
            <a:pPr marL="713232" lvl="1" indent="-457200" algn="just">
              <a:buFont typeface="Wingdings" panose="05000000000000000000" pitchFamily="2" charset="2"/>
              <a:buChar char="Ø"/>
            </a:pPr>
            <a:r>
              <a:rPr lang="hu-HU" sz="2800" dirty="0"/>
              <a:t>a</a:t>
            </a:r>
            <a:r>
              <a:rPr lang="hu-HU" sz="2800" dirty="0" smtClean="0"/>
              <a:t> víziójuk az volt, hogy gazdasági növekedést serkentsék az akkori erőforrások átalakításával és függetlenné válni a külföldi tőkétől;</a:t>
            </a:r>
            <a:endParaRPr lang="en-US" sz="2800" dirty="0"/>
          </a:p>
          <a:p>
            <a:pPr marL="256032" lvl="1" indent="0">
              <a:buNone/>
            </a:pPr>
            <a:endParaRPr lang="hu-HU" sz="2800" dirty="0"/>
          </a:p>
        </p:txBody>
      </p:sp>
    </p:spTree>
    <p:extLst>
      <p:ext uri="{BB962C8B-B14F-4D97-AF65-F5344CB8AC3E}">
        <p14:creationId xmlns:p14="http://schemas.microsoft.com/office/powerpoint/2010/main" val="456536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641458" y="-71349"/>
            <a:ext cx="10772775" cy="793239"/>
          </a:xfrm>
        </p:spPr>
        <p:txBody>
          <a:bodyPr>
            <a:normAutofit fontScale="90000"/>
          </a:bodyPr>
          <a:lstStyle/>
          <a:p>
            <a:pPr algn="ctr"/>
            <a:r>
              <a:rPr lang="hu-HU" b="1" dirty="0" smtClean="0"/>
              <a:t>További példák</a:t>
            </a:r>
            <a:endParaRPr lang="hu-HU" dirty="0"/>
          </a:p>
        </p:txBody>
      </p:sp>
      <p:sp>
        <p:nvSpPr>
          <p:cNvPr id="3" name="Tartalom helye 2"/>
          <p:cNvSpPr>
            <a:spLocks noGrp="1"/>
          </p:cNvSpPr>
          <p:nvPr>
            <p:ph idx="1"/>
          </p:nvPr>
        </p:nvSpPr>
        <p:spPr>
          <a:xfrm>
            <a:off x="157655" y="769186"/>
            <a:ext cx="6637283" cy="5470634"/>
          </a:xfrm>
        </p:spPr>
        <p:txBody>
          <a:bodyPr>
            <a:noAutofit/>
          </a:bodyPr>
          <a:lstStyle/>
          <a:p>
            <a:pPr indent="0">
              <a:buNone/>
            </a:pPr>
            <a:r>
              <a:rPr lang="hu-HU" sz="2200" b="1" dirty="0" smtClean="0"/>
              <a:t>1</a:t>
            </a:r>
            <a:r>
              <a:rPr lang="hu-HU" sz="2200" b="1" dirty="0" smtClean="0"/>
              <a:t>) EIT </a:t>
            </a:r>
            <a:r>
              <a:rPr lang="hu-HU" sz="2200" b="1" dirty="0"/>
              <a:t>Digital and </a:t>
            </a:r>
            <a:r>
              <a:rPr lang="hu-HU" sz="2200" b="1" dirty="0" err="1" smtClean="0"/>
              <a:t>triple-helix</a:t>
            </a:r>
            <a:r>
              <a:rPr lang="hu-HU" sz="2200" b="1" dirty="0" smtClean="0"/>
              <a:t> </a:t>
            </a:r>
            <a:r>
              <a:rPr lang="hu-HU" sz="2200" dirty="0" smtClean="0"/>
              <a:t>(</a:t>
            </a:r>
            <a:r>
              <a:rPr lang="hu-HU" sz="2200" dirty="0" smtClean="0">
                <a:hlinkClick r:id="rId2"/>
              </a:rPr>
              <a:t>https</a:t>
            </a:r>
            <a:r>
              <a:rPr lang="hu-HU" sz="2200" dirty="0">
                <a:hlinkClick r:id="rId2"/>
              </a:rPr>
              <a:t>://www.eitdigital.eu</a:t>
            </a:r>
            <a:r>
              <a:rPr lang="hu-HU" sz="2200" dirty="0" smtClean="0">
                <a:hlinkClick r:id="rId2"/>
              </a:rPr>
              <a:t>/</a:t>
            </a:r>
            <a:r>
              <a:rPr lang="hu-HU" sz="2200" dirty="0" smtClean="0"/>
              <a:t>)</a:t>
            </a:r>
            <a:endParaRPr lang="hu-HU" sz="2200" dirty="0"/>
          </a:p>
          <a:p>
            <a:pPr indent="0">
              <a:buNone/>
            </a:pPr>
            <a:r>
              <a:rPr lang="hu-HU" sz="2200" b="1" dirty="0" smtClean="0"/>
              <a:t>2) Egyetemi-ipari együttműködés: FIEK </a:t>
            </a:r>
            <a:r>
              <a:rPr lang="hu-HU" sz="2200" b="1" dirty="0"/>
              <a:t>példa </a:t>
            </a:r>
            <a:r>
              <a:rPr lang="hu-HU" sz="1400" dirty="0"/>
              <a:t>(https://fiek.bme.hu</a:t>
            </a:r>
            <a:r>
              <a:rPr lang="hu-HU" sz="1400" dirty="0" smtClean="0"/>
              <a:t>/ </a:t>
            </a:r>
            <a:r>
              <a:rPr lang="hu-HU" sz="1400" dirty="0"/>
              <a:t>ld. </a:t>
            </a:r>
            <a:r>
              <a:rPr lang="hu-HU" sz="1400" dirty="0" err="1"/>
              <a:t>köv</a:t>
            </a:r>
            <a:r>
              <a:rPr lang="hu-HU" sz="1400" dirty="0"/>
              <a:t> </a:t>
            </a:r>
            <a:r>
              <a:rPr lang="hu-HU" sz="1400" dirty="0" smtClean="0"/>
              <a:t>oldali cikk (a)</a:t>
            </a:r>
          </a:p>
          <a:p>
            <a:pPr indent="0">
              <a:buNone/>
            </a:pPr>
            <a:r>
              <a:rPr lang="hu-HU" sz="1400" dirty="0" smtClean="0"/>
              <a:t>https</a:t>
            </a:r>
            <a:r>
              <a:rPr lang="hu-HU" sz="1400" dirty="0"/>
              <a:t>://nkfih.gov.hu/hivatalrol/hivatal-hirei/hol-tartanak-fiek)</a:t>
            </a:r>
          </a:p>
          <a:p>
            <a:pPr indent="0">
              <a:buNone/>
            </a:pPr>
            <a:r>
              <a:rPr lang="hu-HU" sz="2200" b="1" dirty="0" smtClean="0"/>
              <a:t>3) Nagyvállalati „ötletgarázsok”: Ericsson </a:t>
            </a:r>
            <a:r>
              <a:rPr lang="hu-HU" sz="2200" b="1" dirty="0"/>
              <a:t>– </a:t>
            </a:r>
            <a:r>
              <a:rPr lang="hu-HU" sz="2200" b="1" dirty="0" err="1"/>
              <a:t>InnoGarage</a:t>
            </a:r>
            <a:r>
              <a:rPr lang="hu-HU" sz="2200" b="1" dirty="0"/>
              <a:t> </a:t>
            </a:r>
            <a:r>
              <a:rPr lang="hu-HU" sz="2200" b="1" dirty="0" smtClean="0"/>
              <a:t>+  KIBU</a:t>
            </a:r>
          </a:p>
          <a:p>
            <a:pPr indent="0">
              <a:buNone/>
            </a:pPr>
            <a:r>
              <a:rPr lang="hu-HU" sz="1400" dirty="0" smtClean="0">
                <a:hlinkClick r:id="rId3"/>
              </a:rPr>
              <a:t>http</a:t>
            </a:r>
            <a:r>
              <a:rPr lang="hu-HU" sz="1400" dirty="0">
                <a:hlinkClick r:id="rId3"/>
              </a:rPr>
              <a:t>://www.innoportal.hu/innovacios-garazst-nyit-az-ericsson-budapesten</a:t>
            </a:r>
            <a:r>
              <a:rPr lang="hu-HU" sz="1400" dirty="0"/>
              <a:t>, </a:t>
            </a:r>
            <a:r>
              <a:rPr lang="hu-HU" sz="1400" dirty="0">
                <a:hlinkClick r:id="rId4"/>
              </a:rPr>
              <a:t>https://computerworld.hu/uzlet/innovacios-garazs-a-duna-partjan-251655.html</a:t>
            </a:r>
            <a:r>
              <a:rPr lang="hu-HU" sz="1400" dirty="0"/>
              <a:t>) </a:t>
            </a:r>
            <a:endParaRPr lang="hu-HU" sz="1400" dirty="0" smtClean="0"/>
          </a:p>
          <a:p>
            <a:pPr indent="0">
              <a:buNone/>
            </a:pPr>
            <a:r>
              <a:rPr lang="hu-HU" sz="1400" dirty="0"/>
              <a:t>https://index.hu/gazdasag/2018/05/29/orban_egyedulallo_eszjarasa_van_a_magyaroknak/</a:t>
            </a:r>
          </a:p>
          <a:p>
            <a:pPr indent="0">
              <a:buNone/>
            </a:pPr>
            <a:r>
              <a:rPr lang="hu-HU" sz="1400" dirty="0" smtClean="0">
                <a:hlinkClick r:id="rId5"/>
              </a:rPr>
              <a:t>https</a:t>
            </a:r>
            <a:r>
              <a:rPr lang="hu-HU" sz="1400" dirty="0">
                <a:hlinkClick r:id="rId5"/>
              </a:rPr>
              <a:t>://www.techaddikt.hu/az-ericsson-budapesti-innovacios-garazs-elso-projektje-egy-jatekos-fejlesztes</a:t>
            </a:r>
            <a:r>
              <a:rPr lang="hu-HU" sz="1400" dirty="0" smtClean="0">
                <a:hlinkClick r:id="rId5"/>
              </a:rPr>
              <a:t>/</a:t>
            </a:r>
            <a:r>
              <a:rPr lang="hu-HU" sz="1400" dirty="0" smtClean="0"/>
              <a:t>)</a:t>
            </a:r>
          </a:p>
          <a:p>
            <a:pPr indent="0">
              <a:buNone/>
            </a:pPr>
            <a:r>
              <a:rPr lang="hu-HU" sz="1400" dirty="0" smtClean="0">
                <a:hlinkClick r:id="rId6"/>
              </a:rPr>
              <a:t>www.kibu.hu</a:t>
            </a:r>
            <a:r>
              <a:rPr lang="hu-HU" sz="1400" dirty="0" smtClean="0"/>
              <a:t> </a:t>
            </a:r>
            <a:endParaRPr lang="hu-HU" sz="1400" dirty="0"/>
          </a:p>
          <a:p>
            <a:pPr indent="0">
              <a:buNone/>
            </a:pPr>
            <a:r>
              <a:rPr lang="hu-HU" sz="2200" b="1" dirty="0" smtClean="0"/>
              <a:t>4) Nagyvállalati </a:t>
            </a:r>
            <a:r>
              <a:rPr lang="hu-HU" sz="2200" b="1" dirty="0" err="1" smtClean="0"/>
              <a:t>startup</a:t>
            </a:r>
            <a:r>
              <a:rPr lang="hu-HU" sz="2200" b="1" dirty="0" smtClean="0"/>
              <a:t> versenyek</a:t>
            </a:r>
            <a:endParaRPr lang="hu-HU" sz="1400" dirty="0" smtClean="0"/>
          </a:p>
          <a:p>
            <a:pPr marL="434340" indent="-342900">
              <a:buFontTx/>
              <a:buChar char="-"/>
            </a:pPr>
            <a:r>
              <a:rPr lang="hu-HU" sz="1400" dirty="0" smtClean="0"/>
              <a:t>MVM </a:t>
            </a:r>
            <a:r>
              <a:rPr lang="hu-HU" sz="1400" dirty="0" err="1" smtClean="0"/>
              <a:t>startup</a:t>
            </a:r>
            <a:r>
              <a:rPr lang="hu-HU" sz="1400" dirty="0" smtClean="0"/>
              <a:t> versenye: mvmedison.hu (mellékelve) (b)</a:t>
            </a:r>
          </a:p>
          <a:p>
            <a:pPr marL="434340" indent="-342900">
              <a:buFontTx/>
              <a:buChar char="-"/>
            </a:pPr>
            <a:r>
              <a:rPr lang="hu-HU" sz="1400" dirty="0" smtClean="0"/>
              <a:t> EON- Design Terminál </a:t>
            </a:r>
            <a:r>
              <a:rPr lang="hu-HU" sz="1400" dirty="0" err="1" smtClean="0"/>
              <a:t>startup</a:t>
            </a:r>
            <a:r>
              <a:rPr lang="hu-HU" sz="1400" dirty="0" smtClean="0"/>
              <a:t> versenye (mellékelve) (c)</a:t>
            </a:r>
          </a:p>
          <a:p>
            <a:pPr marL="434340" indent="-342900">
              <a:buFontTx/>
              <a:buChar char="-"/>
            </a:pPr>
            <a:r>
              <a:rPr lang="hu-HU" sz="1400" dirty="0" smtClean="0"/>
              <a:t>Audi </a:t>
            </a:r>
            <a:r>
              <a:rPr lang="hu-HU" sz="1400" dirty="0" err="1" smtClean="0"/>
              <a:t>Smart</a:t>
            </a:r>
            <a:r>
              <a:rPr lang="hu-HU" sz="1400" dirty="0" smtClean="0"/>
              <a:t> </a:t>
            </a:r>
            <a:r>
              <a:rPr lang="hu-HU" sz="1400" dirty="0" err="1" smtClean="0"/>
              <a:t>Factory</a:t>
            </a:r>
            <a:r>
              <a:rPr lang="hu-HU" sz="1400" dirty="0" smtClean="0"/>
              <a:t> </a:t>
            </a:r>
            <a:r>
              <a:rPr lang="hu-HU" sz="1400" dirty="0" err="1" smtClean="0"/>
              <a:t>hackathon</a:t>
            </a:r>
            <a:r>
              <a:rPr lang="hu-HU" sz="1400" dirty="0"/>
              <a:t> : https://www.automotiveworld.com/news-releases/smart-factory-hackathon-coding-audis-production-future/</a:t>
            </a:r>
          </a:p>
        </p:txBody>
      </p:sp>
    </p:spTree>
    <p:extLst>
      <p:ext uri="{BB962C8B-B14F-4D97-AF65-F5344CB8AC3E}">
        <p14:creationId xmlns:p14="http://schemas.microsoft.com/office/powerpoint/2010/main" val="750018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rotWithShape="1">
          <a:blip r:embed="rId2" cstate="print">
            <a:extLst>
              <a:ext uri="{28A0092B-C50C-407E-A947-70E740481C1C}">
                <a14:useLocalDpi xmlns:a14="http://schemas.microsoft.com/office/drawing/2010/main" val="0"/>
              </a:ext>
            </a:extLst>
          </a:blip>
          <a:srcRect l="5200" t="5900" r="-399"/>
          <a:stretch/>
        </p:blipFill>
        <p:spPr>
          <a:xfrm>
            <a:off x="3791144" y="404664"/>
            <a:ext cx="4897819" cy="6453336"/>
          </a:xfrm>
          <a:prstGeom prst="rect">
            <a:avLst/>
          </a:prstGeom>
        </p:spPr>
      </p:pic>
      <p:sp>
        <p:nvSpPr>
          <p:cNvPr id="3" name="Szövegdoboz 2"/>
          <p:cNvSpPr txBox="1"/>
          <p:nvPr/>
        </p:nvSpPr>
        <p:spPr>
          <a:xfrm>
            <a:off x="9265177" y="6237312"/>
            <a:ext cx="2016749" cy="369332"/>
          </a:xfrm>
          <a:prstGeom prst="rect">
            <a:avLst/>
          </a:prstGeom>
          <a:noFill/>
        </p:spPr>
        <p:txBody>
          <a:bodyPr wrap="square" rtlCol="0">
            <a:spAutoFit/>
          </a:bodyPr>
          <a:lstStyle/>
          <a:p>
            <a:r>
              <a:rPr lang="hu-HU" dirty="0" smtClean="0"/>
              <a:t>FIEK példa (a)</a:t>
            </a:r>
          </a:p>
        </p:txBody>
      </p:sp>
    </p:spTree>
    <p:extLst>
      <p:ext uri="{BB962C8B-B14F-4D97-AF65-F5344CB8AC3E}">
        <p14:creationId xmlns:p14="http://schemas.microsoft.com/office/powerpoint/2010/main" val="3058959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p:nvPr/>
        </p:nvPicPr>
        <p:blipFill>
          <a:blip r:embed="rId2" cstate="print">
            <a:extLst>
              <a:ext uri="{28A0092B-C50C-407E-A947-70E740481C1C}">
                <a14:useLocalDpi xmlns:a14="http://schemas.microsoft.com/office/drawing/2010/main" val="0"/>
              </a:ext>
            </a:extLst>
          </a:blip>
          <a:stretch>
            <a:fillRect/>
          </a:stretch>
        </p:blipFill>
        <p:spPr>
          <a:xfrm rot="5400000">
            <a:off x="2534251" y="825767"/>
            <a:ext cx="6689558" cy="5374907"/>
          </a:xfrm>
          <a:prstGeom prst="rect">
            <a:avLst/>
          </a:prstGeom>
        </p:spPr>
      </p:pic>
      <p:sp>
        <p:nvSpPr>
          <p:cNvPr id="3" name="Szövegdoboz 2"/>
          <p:cNvSpPr txBox="1"/>
          <p:nvPr/>
        </p:nvSpPr>
        <p:spPr>
          <a:xfrm>
            <a:off x="9265177" y="6237312"/>
            <a:ext cx="2016749" cy="369332"/>
          </a:xfrm>
          <a:prstGeom prst="rect">
            <a:avLst/>
          </a:prstGeom>
          <a:noFill/>
        </p:spPr>
        <p:txBody>
          <a:bodyPr wrap="square" rtlCol="0">
            <a:spAutoFit/>
          </a:bodyPr>
          <a:lstStyle/>
          <a:p>
            <a:r>
              <a:rPr lang="hu-HU" dirty="0" smtClean="0"/>
              <a:t>MVM példa (b)</a:t>
            </a:r>
          </a:p>
        </p:txBody>
      </p:sp>
    </p:spTree>
    <p:extLst>
      <p:ext uri="{BB962C8B-B14F-4D97-AF65-F5344CB8AC3E}">
        <p14:creationId xmlns:p14="http://schemas.microsoft.com/office/powerpoint/2010/main" val="423233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p:nvPr/>
        </p:nvPicPr>
        <p:blipFill>
          <a:blip r:embed="rId2" cstate="print">
            <a:extLst>
              <a:ext uri="{28A0092B-C50C-407E-A947-70E740481C1C}">
                <a14:useLocalDpi xmlns:a14="http://schemas.microsoft.com/office/drawing/2010/main" val="0"/>
              </a:ext>
            </a:extLst>
          </a:blip>
          <a:stretch>
            <a:fillRect/>
          </a:stretch>
        </p:blipFill>
        <p:spPr>
          <a:xfrm rot="5400000">
            <a:off x="-709469" y="676559"/>
            <a:ext cx="6740091" cy="5483192"/>
          </a:xfrm>
          <a:prstGeom prst="rect">
            <a:avLst/>
          </a:prstGeom>
        </p:spPr>
      </p:pic>
      <p:sp>
        <p:nvSpPr>
          <p:cNvPr id="3" name="Szövegdoboz 2"/>
          <p:cNvSpPr txBox="1"/>
          <p:nvPr/>
        </p:nvSpPr>
        <p:spPr>
          <a:xfrm>
            <a:off x="2984693" y="2832375"/>
            <a:ext cx="2016749" cy="369332"/>
          </a:xfrm>
          <a:prstGeom prst="rect">
            <a:avLst/>
          </a:prstGeom>
          <a:noFill/>
        </p:spPr>
        <p:txBody>
          <a:bodyPr wrap="square" rtlCol="0">
            <a:spAutoFit/>
          </a:bodyPr>
          <a:lstStyle/>
          <a:p>
            <a:r>
              <a:rPr lang="hu-HU" dirty="0" smtClean="0"/>
              <a:t>E-ON példa (c)</a:t>
            </a:r>
          </a:p>
        </p:txBody>
      </p:sp>
      <p:pic>
        <p:nvPicPr>
          <p:cNvPr id="4" name="Kép 3"/>
          <p:cNvPicPr/>
          <p:nvPr/>
        </p:nvPicPr>
        <p:blipFill rotWithShape="1">
          <a:blip r:embed="rId3" cstate="print">
            <a:extLst>
              <a:ext uri="{28A0092B-C50C-407E-A947-70E740481C1C}">
                <a14:useLocalDpi xmlns:a14="http://schemas.microsoft.com/office/drawing/2010/main" val="0"/>
              </a:ext>
            </a:extLst>
          </a:blip>
          <a:srcRect t="5111" b="9051"/>
          <a:stretch/>
        </p:blipFill>
        <p:spPr>
          <a:xfrm rot="5400000">
            <a:off x="4487761" y="962520"/>
            <a:ext cx="6809889" cy="4981074"/>
          </a:xfrm>
          <a:prstGeom prst="rect">
            <a:avLst/>
          </a:prstGeom>
        </p:spPr>
      </p:pic>
    </p:spTree>
    <p:extLst>
      <p:ext uri="{BB962C8B-B14F-4D97-AF65-F5344CB8AC3E}">
        <p14:creationId xmlns:p14="http://schemas.microsoft.com/office/powerpoint/2010/main" val="2865995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Szemináriumi csoportfeladat</a:t>
            </a:r>
            <a:endParaRPr lang="hu-HU" dirty="0"/>
          </a:p>
        </p:txBody>
      </p:sp>
      <p:sp>
        <p:nvSpPr>
          <p:cNvPr id="3" name="Tartalom helye 2"/>
          <p:cNvSpPr>
            <a:spLocks noGrp="1"/>
          </p:cNvSpPr>
          <p:nvPr>
            <p:ph idx="1"/>
          </p:nvPr>
        </p:nvSpPr>
        <p:spPr/>
        <p:txBody>
          <a:bodyPr/>
          <a:lstStyle/>
          <a:p>
            <a:r>
              <a:rPr lang="hu-HU" dirty="0" smtClean="0"/>
              <a:t>A csoport (ne feledjük a </a:t>
            </a:r>
            <a:r>
              <a:rPr lang="hu-HU" dirty="0" err="1" smtClean="0"/>
              <a:t>Canvas</a:t>
            </a:r>
            <a:r>
              <a:rPr lang="hu-HU" dirty="0" smtClean="0"/>
              <a:t> felületen létrehozott csoportfelületet, ahová a feladat feltöltendő) keressen és 1-2 </a:t>
            </a:r>
            <a:r>
              <a:rPr lang="hu-HU" dirty="0" err="1" smtClean="0"/>
              <a:t>slide</a:t>
            </a:r>
            <a:r>
              <a:rPr lang="hu-HU" dirty="0" smtClean="0"/>
              <a:t> terjedelemben elemezzen egy példát az alábbiak közül:</a:t>
            </a:r>
          </a:p>
          <a:p>
            <a:r>
              <a:rPr lang="hu-HU" dirty="0" smtClean="0"/>
              <a:t>- </a:t>
            </a:r>
            <a:r>
              <a:rPr lang="hu-HU" dirty="0" err="1" smtClean="0"/>
              <a:t>triple-helix</a:t>
            </a:r>
            <a:r>
              <a:rPr lang="hu-HU" dirty="0" smtClean="0"/>
              <a:t> együttműködés VAGY</a:t>
            </a:r>
          </a:p>
          <a:p>
            <a:r>
              <a:rPr lang="hu-HU" dirty="0" smtClean="0"/>
              <a:t>- </a:t>
            </a:r>
            <a:r>
              <a:rPr lang="hu-HU" dirty="0" err="1" smtClean="0"/>
              <a:t>startup</a:t>
            </a:r>
            <a:r>
              <a:rPr lang="hu-HU" dirty="0" smtClean="0"/>
              <a:t>-nagyvállalat együttműködés VAGY</a:t>
            </a:r>
          </a:p>
          <a:p>
            <a:r>
              <a:rPr lang="hu-HU" dirty="0" smtClean="0"/>
              <a:t>- </a:t>
            </a:r>
            <a:r>
              <a:rPr lang="hu-HU" dirty="0" err="1" smtClean="0"/>
              <a:t>intrapreneur</a:t>
            </a:r>
            <a:r>
              <a:rPr lang="hu-HU" dirty="0" smtClean="0"/>
              <a:t>.</a:t>
            </a:r>
            <a:endParaRPr lang="hu-HU" dirty="0"/>
          </a:p>
        </p:txBody>
      </p:sp>
    </p:spTree>
    <p:extLst>
      <p:ext uri="{BB962C8B-B14F-4D97-AF65-F5344CB8AC3E}">
        <p14:creationId xmlns:p14="http://schemas.microsoft.com/office/powerpoint/2010/main" val="37900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860330"/>
            <a:ext cx="11887199" cy="4729655"/>
          </a:xfrm>
        </p:spPr>
        <p:txBody>
          <a:bodyPr/>
          <a:lstStyle/>
          <a:p>
            <a:pPr marL="514350" indent="-514350">
              <a:buFont typeface="+mj-lt"/>
              <a:buAutoNum type="arabicPeriod" startAt="2"/>
            </a:pPr>
            <a:r>
              <a:rPr lang="hu-HU" sz="3200" b="1" dirty="0" smtClean="0"/>
              <a:t>Pénzügyi veszteség</a:t>
            </a:r>
            <a:endParaRPr lang="en-US" sz="3200" b="1" dirty="0"/>
          </a:p>
          <a:p>
            <a:pPr marL="361950" indent="-361950" algn="just">
              <a:lnSpc>
                <a:spcPct val="100000"/>
              </a:lnSpc>
              <a:buFont typeface="Arial" panose="020B0604020202020204" pitchFamily="34" charset="0"/>
              <a:buChar char="•"/>
            </a:pPr>
            <a:r>
              <a:rPr lang="hu-HU" sz="2800" dirty="0" smtClean="0"/>
              <a:t>A vállalkozónak magának kell viselnie a várható veszteségeket.</a:t>
            </a:r>
          </a:p>
          <a:p>
            <a:pPr marL="361950" indent="-361950" algn="just">
              <a:lnSpc>
                <a:spcPct val="100000"/>
              </a:lnSpc>
              <a:buFont typeface="Arial" panose="020B0604020202020204" pitchFamily="34" charset="0"/>
              <a:buChar char="•"/>
            </a:pPr>
            <a:r>
              <a:rPr lang="hu-HU" sz="2800" dirty="0" smtClean="0"/>
              <a:t>A vállalkozó gyakran a saját vagyonát is felhasználja az üzlet indításakor.</a:t>
            </a:r>
          </a:p>
          <a:p>
            <a:pPr marL="361950" indent="-361950" algn="just">
              <a:lnSpc>
                <a:spcPct val="100000"/>
              </a:lnSpc>
              <a:buFont typeface="Arial" panose="020B0604020202020204" pitchFamily="34" charset="0"/>
              <a:buChar char="•"/>
            </a:pPr>
            <a:r>
              <a:rPr lang="hu-HU" sz="2800" dirty="0" smtClean="0"/>
              <a:t>Az </a:t>
            </a:r>
            <a:r>
              <a:rPr lang="hu-HU" sz="2800" dirty="0" err="1" smtClean="0"/>
              <a:t>intrapreneur</a:t>
            </a:r>
            <a:r>
              <a:rPr lang="hu-HU" sz="2800" dirty="0" smtClean="0"/>
              <a:t> a cég erőforrásait használja, nem a saját tőkéjét.</a:t>
            </a:r>
            <a:endParaRPr lang="en-US" sz="2800" dirty="0"/>
          </a:p>
          <a:p>
            <a:pPr marL="361950" indent="-361950" algn="just">
              <a:lnSpc>
                <a:spcPct val="100000"/>
              </a:lnSpc>
              <a:buFont typeface="Arial" panose="020B0604020202020204" pitchFamily="34" charset="0"/>
              <a:buChar char="•"/>
            </a:pPr>
            <a:r>
              <a:rPr lang="hu-HU" sz="2800" dirty="0" smtClean="0"/>
              <a:t>Míg a vállalkozó mindent elveszíthet, ha a vállalkozása elbukik, addig az </a:t>
            </a:r>
            <a:r>
              <a:rPr lang="hu-HU" sz="2800" dirty="0" err="1" smtClean="0"/>
              <a:t>intrapreneur</a:t>
            </a:r>
            <a:r>
              <a:rPr lang="hu-HU" sz="2800" dirty="0" smtClean="0"/>
              <a:t> csak elsétál, nem kell a következményeket viselnie…</a:t>
            </a:r>
          </a:p>
        </p:txBody>
      </p:sp>
    </p:spTree>
    <p:extLst>
      <p:ext uri="{BB962C8B-B14F-4D97-AF65-F5344CB8AC3E}">
        <p14:creationId xmlns:p14="http://schemas.microsoft.com/office/powerpoint/2010/main" val="3927614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860330"/>
            <a:ext cx="11887199" cy="4729655"/>
          </a:xfrm>
        </p:spPr>
        <p:txBody>
          <a:bodyPr>
            <a:normAutofit/>
          </a:bodyPr>
          <a:lstStyle/>
          <a:p>
            <a:pPr marL="514350" indent="-514350">
              <a:buFont typeface="+mj-lt"/>
              <a:buAutoNum type="arabicPeriod" startAt="3"/>
            </a:pPr>
            <a:r>
              <a:rPr lang="hu-HU" sz="3200" b="1" dirty="0" smtClean="0"/>
              <a:t>Pénzügyi nyereség</a:t>
            </a:r>
          </a:p>
          <a:p>
            <a:pPr marL="361950" indent="-361950" algn="just">
              <a:lnSpc>
                <a:spcPct val="100000"/>
              </a:lnSpc>
              <a:buFont typeface="Arial" panose="020B0604020202020204" pitchFamily="34" charset="0"/>
              <a:buChar char="•"/>
            </a:pPr>
            <a:r>
              <a:rPr lang="hu-HU" sz="2800" dirty="0" smtClean="0"/>
              <a:t>A pénzügyi veszteséggel ellentétben, a vállalkozó az a személy, aki élvezheti a munka gyümölcsét siker esetén. </a:t>
            </a:r>
          </a:p>
          <a:p>
            <a:pPr marL="361950" indent="-361950" algn="just">
              <a:lnSpc>
                <a:spcPct val="100000"/>
              </a:lnSpc>
              <a:buFont typeface="Arial" panose="020B0604020202020204" pitchFamily="34" charset="0"/>
              <a:buChar char="•"/>
            </a:pPr>
            <a:r>
              <a:rPr lang="hu-HU" sz="2800" dirty="0" smtClean="0"/>
              <a:t>A pénzügyi nyereség kettős. Egyrészt, ha a vállalkozás profitra tesz szert, a vállalkozó osztalék formájában jutalmazhatja magát a profitból. Másrészt a vállalkozó nyer a legtöbbet az üzlet eladásán.</a:t>
            </a:r>
          </a:p>
          <a:p>
            <a:pPr marL="361950" indent="-361950" algn="just">
              <a:lnSpc>
                <a:spcPct val="100000"/>
              </a:lnSpc>
              <a:buFont typeface="Arial" panose="020B0604020202020204" pitchFamily="34" charset="0"/>
              <a:buChar char="•"/>
            </a:pPr>
            <a:r>
              <a:rPr lang="hu-HU" sz="2800" dirty="0" smtClean="0"/>
              <a:t>Az </a:t>
            </a:r>
            <a:r>
              <a:rPr lang="hu-HU" sz="2800" dirty="0" err="1" smtClean="0"/>
              <a:t>intrapreneur</a:t>
            </a:r>
            <a:r>
              <a:rPr lang="hu-HU" sz="2800" dirty="0" smtClean="0"/>
              <a:t> is köthet </a:t>
            </a:r>
            <a:r>
              <a:rPr lang="hu-HU" sz="2800" dirty="0" err="1" smtClean="0"/>
              <a:t>nyereségmegosztási</a:t>
            </a:r>
            <a:r>
              <a:rPr lang="hu-HU" sz="2800" dirty="0" smtClean="0"/>
              <a:t> megállapodást. Az </a:t>
            </a:r>
            <a:r>
              <a:rPr lang="hu-HU" sz="2800" dirty="0" err="1" smtClean="0"/>
              <a:t>intrapreneur-nek</a:t>
            </a:r>
            <a:r>
              <a:rPr lang="hu-HU" sz="2800" dirty="0" smtClean="0"/>
              <a:t> általában nem származik nyeresége az üzlet értékesítéséből, kivéve, ha előzetesen az üzlet tulajdonosával megállapodást kötött erre vonatkozóan.</a:t>
            </a:r>
          </a:p>
          <a:p>
            <a:pPr marL="361950" indent="-361950" algn="just">
              <a:lnSpc>
                <a:spcPct val="100000"/>
              </a:lnSpc>
              <a:buFont typeface="Arial" panose="020B0604020202020204" pitchFamily="34" charset="0"/>
              <a:buChar char="•"/>
            </a:pPr>
            <a:endParaRPr lang="hu-HU" sz="2800" dirty="0" smtClean="0"/>
          </a:p>
        </p:txBody>
      </p:sp>
    </p:spTree>
    <p:extLst>
      <p:ext uri="{BB962C8B-B14F-4D97-AF65-F5344CB8AC3E}">
        <p14:creationId xmlns:p14="http://schemas.microsoft.com/office/powerpoint/2010/main" val="204278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89187" y="168457"/>
            <a:ext cx="11729544" cy="1658198"/>
          </a:xfrm>
        </p:spPr>
        <p:txBody>
          <a:bodyPr>
            <a:normAutofit/>
          </a:bodyPr>
          <a:lstStyle/>
          <a:p>
            <a:r>
              <a:rPr lang="hu-HU" sz="4400" b="1" dirty="0" smtClean="0"/>
              <a:t>Különbségek az </a:t>
            </a:r>
            <a:r>
              <a:rPr lang="en-US" sz="4400" b="1" dirty="0" smtClean="0"/>
              <a:t>entrepreneurship </a:t>
            </a:r>
            <a:r>
              <a:rPr lang="hu-HU" sz="4400" b="1" dirty="0" smtClean="0"/>
              <a:t>és az </a:t>
            </a:r>
            <a:r>
              <a:rPr lang="en-US" sz="4400" b="1" dirty="0" err="1" smtClean="0"/>
              <a:t>intrapreneurship</a:t>
            </a:r>
            <a:r>
              <a:rPr lang="hu-HU" sz="4400" b="1" dirty="0" smtClean="0"/>
              <a:t> között</a:t>
            </a:r>
            <a:endParaRPr lang="hu-HU" sz="4400" b="1" dirty="0"/>
          </a:p>
        </p:txBody>
      </p:sp>
      <p:sp>
        <p:nvSpPr>
          <p:cNvPr id="3" name="Tartalom helye 2"/>
          <p:cNvSpPr>
            <a:spLocks noGrp="1"/>
          </p:cNvSpPr>
          <p:nvPr>
            <p:ph idx="1"/>
          </p:nvPr>
        </p:nvSpPr>
        <p:spPr>
          <a:xfrm>
            <a:off x="157655" y="1860330"/>
            <a:ext cx="11887199" cy="4729655"/>
          </a:xfrm>
        </p:spPr>
        <p:txBody>
          <a:bodyPr>
            <a:normAutofit fontScale="92500"/>
          </a:bodyPr>
          <a:lstStyle/>
          <a:p>
            <a:pPr marL="514350" indent="-514350">
              <a:buFont typeface="+mj-lt"/>
              <a:buAutoNum type="arabicPeriod" startAt="4"/>
            </a:pPr>
            <a:r>
              <a:rPr lang="hu-HU" sz="3200" b="1" dirty="0" smtClean="0"/>
              <a:t>Függés egymástól</a:t>
            </a:r>
          </a:p>
          <a:p>
            <a:pPr marL="361950" indent="-361950" algn="just">
              <a:lnSpc>
                <a:spcPct val="100000"/>
              </a:lnSpc>
              <a:buFont typeface="Arial" panose="020B0604020202020204" pitchFamily="34" charset="0"/>
              <a:buChar char="•"/>
            </a:pPr>
            <a:r>
              <a:rPr lang="hu-HU" sz="2800" dirty="0" smtClean="0"/>
              <a:t>Az </a:t>
            </a:r>
            <a:r>
              <a:rPr lang="hu-HU" sz="2800" dirty="0" err="1" smtClean="0"/>
              <a:t>intrapreneur-ök</a:t>
            </a:r>
            <a:r>
              <a:rPr lang="hu-HU" sz="2800" dirty="0" smtClean="0"/>
              <a:t> függnek a vállalkozóktól, hiszen a vállalkozók indítják el az üzletet, így nélkülük nem léteznének.</a:t>
            </a:r>
          </a:p>
          <a:p>
            <a:pPr marL="361950" indent="-361950" algn="just">
              <a:lnSpc>
                <a:spcPct val="100000"/>
              </a:lnSpc>
              <a:buFont typeface="Arial" panose="020B0604020202020204" pitchFamily="34" charset="0"/>
              <a:buChar char="•"/>
            </a:pPr>
            <a:r>
              <a:rPr lang="hu-HU" sz="2800" dirty="0" smtClean="0"/>
              <a:t>A kezdeti szikrát a vállalkozó biztosítja.</a:t>
            </a:r>
          </a:p>
          <a:p>
            <a:pPr marL="361950" indent="-361950" algn="just">
              <a:lnSpc>
                <a:spcPct val="100000"/>
              </a:lnSpc>
              <a:buFont typeface="Arial" panose="020B0604020202020204" pitchFamily="34" charset="0"/>
              <a:buChar char="•"/>
            </a:pPr>
            <a:r>
              <a:rPr lang="hu-HU" sz="2800" dirty="0" smtClean="0"/>
              <a:t>A jó vállalkozók ugyanakkor </a:t>
            </a:r>
            <a:r>
              <a:rPr lang="hu-HU" sz="2800" dirty="0" err="1" smtClean="0"/>
              <a:t>intrapreneur-ökkel</a:t>
            </a:r>
            <a:r>
              <a:rPr lang="hu-HU" sz="2800" dirty="0" smtClean="0"/>
              <a:t> veszi körbe magukat az üzletükben.</a:t>
            </a:r>
          </a:p>
          <a:p>
            <a:pPr marL="361950" indent="-361950" algn="just">
              <a:lnSpc>
                <a:spcPct val="100000"/>
              </a:lnSpc>
              <a:buFont typeface="Arial" panose="020B0604020202020204" pitchFamily="34" charset="0"/>
              <a:buChar char="•"/>
            </a:pPr>
            <a:r>
              <a:rPr lang="hu-HU" sz="2800" dirty="0" smtClean="0"/>
              <a:t>Ha a vállalkozó elveszít egy kulcsalkalmazottat, aki  </a:t>
            </a:r>
            <a:r>
              <a:rPr lang="hu-HU" sz="2800" dirty="0" err="1" smtClean="0"/>
              <a:t>intrapreneurként</a:t>
            </a:r>
            <a:r>
              <a:rPr lang="hu-HU" sz="2800" dirty="0" smtClean="0"/>
              <a:t> tevékenykedett a cégében, nagyon nehéz lesz őt pótolni.</a:t>
            </a:r>
          </a:p>
          <a:p>
            <a:pPr marL="361950" indent="-361950" algn="just">
              <a:lnSpc>
                <a:spcPct val="100000"/>
              </a:lnSpc>
              <a:buFont typeface="Arial" panose="020B0604020202020204" pitchFamily="34" charset="0"/>
              <a:buChar char="•"/>
            </a:pPr>
            <a:r>
              <a:rPr lang="hu-HU" sz="2800" dirty="0" smtClean="0"/>
              <a:t>A vállalkozó feladata, hogy bátorítsa a vállalkozásán belül az </a:t>
            </a:r>
            <a:r>
              <a:rPr lang="hu-HU" sz="2800" dirty="0" err="1" smtClean="0"/>
              <a:t>intrapreneship-et</a:t>
            </a:r>
            <a:r>
              <a:rPr lang="hu-HU" sz="2800" dirty="0"/>
              <a:t>,</a:t>
            </a:r>
            <a:r>
              <a:rPr lang="hu-HU" sz="2800" dirty="0" smtClean="0"/>
              <a:t> keressen és támogassa az  </a:t>
            </a:r>
            <a:r>
              <a:rPr lang="hu-HU" sz="2800" dirty="0" err="1" smtClean="0"/>
              <a:t>intrapreneur-öket</a:t>
            </a:r>
            <a:r>
              <a:rPr lang="hu-HU" sz="2800" dirty="0" smtClean="0"/>
              <a:t>.</a:t>
            </a:r>
          </a:p>
        </p:txBody>
      </p:sp>
    </p:spTree>
    <p:extLst>
      <p:ext uri="{BB962C8B-B14F-4D97-AF65-F5344CB8AC3E}">
        <p14:creationId xmlns:p14="http://schemas.microsoft.com/office/powerpoint/2010/main" val="3930253835"/>
      </p:ext>
    </p:extLst>
  </p:cSld>
  <p:clrMapOvr>
    <a:masterClrMapping/>
  </p:clrMapOvr>
</p:sld>
</file>

<file path=ppt/theme/theme1.xml><?xml version="1.0" encoding="utf-8"?>
<a:theme xmlns:a="http://schemas.openxmlformats.org/drawingml/2006/main" name="Nagyvárosi">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White Cover">
  <a:themeElements>
    <a:clrScheme name="EIT Colour Palette">
      <a:dk1>
        <a:srgbClr val="333333"/>
      </a:dk1>
      <a:lt1>
        <a:srgbClr val="FFFFFF"/>
      </a:lt1>
      <a:dk2>
        <a:srgbClr val="034EA2"/>
      </a:dk2>
      <a:lt2>
        <a:srgbClr val="6BB745"/>
      </a:lt2>
      <a:accent1>
        <a:srgbClr val="73C4EE"/>
      </a:accent1>
      <a:accent2>
        <a:srgbClr val="630F7A"/>
      </a:accent2>
      <a:accent3>
        <a:srgbClr val="E74394"/>
      </a:accent3>
      <a:accent4>
        <a:srgbClr val="152D79"/>
      </a:accent4>
      <a:accent5>
        <a:srgbClr val="FDCD15"/>
      </a:accent5>
      <a:accent6>
        <a:srgbClr val="00AFAA"/>
      </a:accent6>
      <a:hlink>
        <a:srgbClr val="333333"/>
      </a:hlink>
      <a:folHlink>
        <a:srgbClr val="33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Nagyvárosi">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36572</TotalTime>
  <Words>5214</Words>
  <Application>Microsoft Office PowerPoint</Application>
  <PresentationFormat>Szélesvásznú</PresentationFormat>
  <Paragraphs>414</Paragraphs>
  <Slides>67</Slides>
  <Notes>0</Notes>
  <HiddenSlides>0</HiddenSlides>
  <MMClips>0</MMClips>
  <ScaleCrop>false</ScaleCrop>
  <HeadingPairs>
    <vt:vector size="6" baseType="variant">
      <vt:variant>
        <vt:lpstr>Használt betűtípusok</vt:lpstr>
      </vt:variant>
      <vt:variant>
        <vt:i4>6</vt:i4>
      </vt:variant>
      <vt:variant>
        <vt:lpstr>Téma</vt:lpstr>
      </vt:variant>
      <vt:variant>
        <vt:i4>3</vt:i4>
      </vt:variant>
      <vt:variant>
        <vt:lpstr>Diacímek</vt:lpstr>
      </vt:variant>
      <vt:variant>
        <vt:i4>67</vt:i4>
      </vt:variant>
    </vt:vector>
  </HeadingPairs>
  <TitlesOfParts>
    <vt:vector size="76" baseType="lpstr">
      <vt:lpstr>Arial</vt:lpstr>
      <vt:lpstr>Calibri</vt:lpstr>
      <vt:lpstr>Calibri Light</vt:lpstr>
      <vt:lpstr>Lucida Sans Unicode</vt:lpstr>
      <vt:lpstr>Titillium Lt</vt:lpstr>
      <vt:lpstr>Wingdings</vt:lpstr>
      <vt:lpstr>Nagyvárosi</vt:lpstr>
      <vt:lpstr>White Cover</vt:lpstr>
      <vt:lpstr>1_Nagyvárosi</vt:lpstr>
      <vt:lpstr>Innovatív vállalkozás menedzsment </vt:lpstr>
      <vt:lpstr>Mai elméletek és feladatok</vt:lpstr>
      <vt:lpstr>Intrapreneurship</vt:lpstr>
      <vt:lpstr>Emlékeztető: A technológiai vállalkozás fogalma!</vt:lpstr>
      <vt:lpstr>Intrapreneur („belső vállalkozó”)</vt:lpstr>
      <vt:lpstr>Különbségek az entrepreneurship és az intrapreneurship között</vt:lpstr>
      <vt:lpstr>Különbségek az entrepreneurship és az intrapreneurship között</vt:lpstr>
      <vt:lpstr>Különbségek az entrepreneurship és az intrapreneurship között</vt:lpstr>
      <vt:lpstr>Különbségek az entrepreneurship és az intrapreneurship között</vt:lpstr>
      <vt:lpstr>Különbségek az entrepreneurship és az intrapreneurship között</vt:lpstr>
      <vt:lpstr>Különbségek az entrepreneurship és az intrapreneurship között</vt:lpstr>
      <vt:lpstr>Entrepreneurship vs. Intrapreneurship</vt:lpstr>
      <vt:lpstr>10 dolog, amit tudni kell az intrapreneurship-ről</vt:lpstr>
      <vt:lpstr>10 dolog, amit tudni kell az intrapreneurship-ről</vt:lpstr>
      <vt:lpstr>10 dolog, amit tudni kell az intrapreneurship-ről</vt:lpstr>
      <vt:lpstr>10 dolog, amit tudni kell az intrapreneurship-ről</vt:lpstr>
      <vt:lpstr>10 dolog, amit tudni kell az intrapreneurship-ről</vt:lpstr>
      <vt:lpstr>6 Intrapreneurship modell</vt:lpstr>
      <vt:lpstr>6 Intrapreneurship Program</vt:lpstr>
      <vt:lpstr>6 Intrapreneurship Program</vt:lpstr>
      <vt:lpstr>6 Intrapreneurship Program</vt:lpstr>
      <vt:lpstr>6 Intrapreneurship Program</vt:lpstr>
      <vt:lpstr>6 Intrapreneurship Program</vt:lpstr>
      <vt:lpstr>6 Intrapreneurship Program</vt:lpstr>
      <vt:lpstr>Sikeres intrapreneurship példák</vt:lpstr>
      <vt:lpstr>Sikeres intrapreneurship példák</vt:lpstr>
      <vt:lpstr>Sikeres intrapreneurship példák (véletlen felfedezés!)</vt:lpstr>
      <vt:lpstr>Sikeres intrapreneurship példák</vt:lpstr>
      <vt:lpstr>Sikeres intrapreneurship példák</vt:lpstr>
      <vt:lpstr>„A jó és a rossz stratégia „</vt:lpstr>
      <vt:lpstr>Sikeres intrapreneurship példák</vt:lpstr>
      <vt:lpstr>Sikeres intrapreneurship példák</vt:lpstr>
      <vt:lpstr>Sikeres intrapreneurship példák - SAP</vt:lpstr>
      <vt:lpstr>Sikeres  együttműködések  startupokkal</vt:lpstr>
      <vt:lpstr>A startupokkal való együttműködés vagy a startup módszerek alkalmazásának előnyei</vt:lpstr>
      <vt:lpstr>Célok és a fő kihívások</vt:lpstr>
      <vt:lpstr>Célok és a fő kihívások</vt:lpstr>
      <vt:lpstr>Célok és a fő kihívások</vt:lpstr>
      <vt:lpstr>Célok és a fő kihívások</vt:lpstr>
      <vt:lpstr>Együttműködési formák</vt:lpstr>
      <vt:lpstr>Együttműködési formák</vt:lpstr>
      <vt:lpstr>Együttműködési formák</vt:lpstr>
      <vt:lpstr>Együttműködési formák</vt:lpstr>
      <vt:lpstr>Együttműködési formák</vt:lpstr>
      <vt:lpstr>Együttműködési formák</vt:lpstr>
      <vt:lpstr>Együttműködési formák</vt:lpstr>
      <vt:lpstr>Együttműködési formák</vt:lpstr>
      <vt:lpstr>Együttműködési formák</vt:lpstr>
      <vt:lpstr>Együttműködési formák</vt:lpstr>
      <vt:lpstr>Szeminárium</vt:lpstr>
      <vt:lpstr>PowerPoint-bemutató</vt:lpstr>
      <vt:lpstr>Kezdjük: Mi is az innováció?</vt:lpstr>
      <vt:lpstr>Saját értelmezés – általános definíciókon felül</vt:lpstr>
      <vt:lpstr>Globális trendek alakítják a K&amp;F folyamatokat</vt:lpstr>
      <vt:lpstr>Globális trendek alakítják a K&amp;F folyamatokat</vt:lpstr>
      <vt:lpstr>Az innovációk terjedésének regionális hatásai</vt:lpstr>
      <vt:lpstr>Az innovációk terjedésének regionális hatásai</vt:lpstr>
      <vt:lpstr>A piaci szereplők és a regionális innovációs potenciál kapcsolata</vt:lpstr>
      <vt:lpstr>A piaci szereplők és a regionális innovációs potenciál kapcsolata</vt:lpstr>
      <vt:lpstr>Triple-helix példák</vt:lpstr>
      <vt:lpstr>Triple-helix példák</vt:lpstr>
      <vt:lpstr>Triple-helix példák</vt:lpstr>
      <vt:lpstr>További példák</vt:lpstr>
      <vt:lpstr>PowerPoint-bemutató</vt:lpstr>
      <vt:lpstr>PowerPoint-bemutató</vt:lpstr>
      <vt:lpstr>PowerPoint-bemutató</vt:lpstr>
      <vt:lpstr>Szemináriumi csoportfeladat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Innovatív vállalkozás menedzsment</dc:title>
  <dc:creator>Admin</dc:creator>
  <cp:lastModifiedBy>Dr. Hegyi Barbara</cp:lastModifiedBy>
  <cp:revision>418</cp:revision>
  <dcterms:created xsi:type="dcterms:W3CDTF">2018-08-28T14:04:43Z</dcterms:created>
  <dcterms:modified xsi:type="dcterms:W3CDTF">2020-03-29T23:07:42Z</dcterms:modified>
</cp:coreProperties>
</file>